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4"/>
  </p:notesMasterIdLst>
  <p:sldIdLst>
    <p:sldId id="256" r:id="rId2"/>
    <p:sldId id="259" r:id="rId3"/>
    <p:sldId id="272" r:id="rId4"/>
    <p:sldId id="263" r:id="rId5"/>
    <p:sldId id="286" r:id="rId6"/>
    <p:sldId id="264" r:id="rId7"/>
    <p:sldId id="293" r:id="rId8"/>
    <p:sldId id="289" r:id="rId9"/>
    <p:sldId id="270" r:id="rId10"/>
    <p:sldId id="292" r:id="rId11"/>
    <p:sldId id="271" r:id="rId12"/>
    <p:sldId id="258" r:id="rId1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a:cs typeface="ＭＳ Ｐゴシック"/>
      </a:defRPr>
    </a:lvl1pPr>
    <a:lvl2pPr marL="457200" algn="l" defTabSz="457200" rtl="0" fontAlgn="base">
      <a:spcBef>
        <a:spcPct val="0"/>
      </a:spcBef>
      <a:spcAft>
        <a:spcPct val="0"/>
      </a:spcAft>
      <a:defRPr kern="1200">
        <a:solidFill>
          <a:schemeClr val="tx1"/>
        </a:solidFill>
        <a:latin typeface="Arial" charset="0"/>
        <a:ea typeface="ＭＳ Ｐゴシック"/>
        <a:cs typeface="ＭＳ Ｐゴシック"/>
      </a:defRPr>
    </a:lvl2pPr>
    <a:lvl3pPr marL="914400" algn="l" defTabSz="457200" rtl="0" fontAlgn="base">
      <a:spcBef>
        <a:spcPct val="0"/>
      </a:spcBef>
      <a:spcAft>
        <a:spcPct val="0"/>
      </a:spcAft>
      <a:defRPr kern="1200">
        <a:solidFill>
          <a:schemeClr val="tx1"/>
        </a:solidFill>
        <a:latin typeface="Arial" charset="0"/>
        <a:ea typeface="ＭＳ Ｐゴシック"/>
        <a:cs typeface="ＭＳ Ｐゴシック"/>
      </a:defRPr>
    </a:lvl3pPr>
    <a:lvl4pPr marL="1371600" algn="l" defTabSz="457200" rtl="0" fontAlgn="base">
      <a:spcBef>
        <a:spcPct val="0"/>
      </a:spcBef>
      <a:spcAft>
        <a:spcPct val="0"/>
      </a:spcAft>
      <a:defRPr kern="1200">
        <a:solidFill>
          <a:schemeClr val="tx1"/>
        </a:solidFill>
        <a:latin typeface="Arial" charset="0"/>
        <a:ea typeface="ＭＳ Ｐゴシック"/>
        <a:cs typeface="ＭＳ Ｐゴシック"/>
      </a:defRPr>
    </a:lvl4pPr>
    <a:lvl5pPr marL="1828800" algn="l" defTabSz="457200" rtl="0" fontAlgn="base">
      <a:spcBef>
        <a:spcPct val="0"/>
      </a:spcBef>
      <a:spcAft>
        <a:spcPct val="0"/>
      </a:spcAft>
      <a:defRPr kern="1200">
        <a:solidFill>
          <a:schemeClr val="tx1"/>
        </a:solidFill>
        <a:latin typeface="Arial" charset="0"/>
        <a:ea typeface="ＭＳ Ｐゴシック"/>
        <a:cs typeface="ＭＳ Ｐゴシック"/>
      </a:defRPr>
    </a:lvl5pPr>
    <a:lvl6pPr marL="2286000" algn="l" defTabSz="914400" rtl="0" eaLnBrk="1" latinLnBrk="0" hangingPunct="1">
      <a:defRPr kern="1200">
        <a:solidFill>
          <a:schemeClr val="tx1"/>
        </a:solidFill>
        <a:latin typeface="Arial" charset="0"/>
        <a:ea typeface="ＭＳ Ｐゴシック"/>
        <a:cs typeface="ＭＳ Ｐゴシック"/>
      </a:defRPr>
    </a:lvl6pPr>
    <a:lvl7pPr marL="2743200" algn="l" defTabSz="914400" rtl="0" eaLnBrk="1" latinLnBrk="0" hangingPunct="1">
      <a:defRPr kern="1200">
        <a:solidFill>
          <a:schemeClr val="tx1"/>
        </a:solidFill>
        <a:latin typeface="Arial" charset="0"/>
        <a:ea typeface="ＭＳ Ｐゴシック"/>
        <a:cs typeface="ＭＳ Ｐゴシック"/>
      </a:defRPr>
    </a:lvl7pPr>
    <a:lvl8pPr marL="3200400" algn="l" defTabSz="914400" rtl="0" eaLnBrk="1" latinLnBrk="0" hangingPunct="1">
      <a:defRPr kern="1200">
        <a:solidFill>
          <a:schemeClr val="tx1"/>
        </a:solidFill>
        <a:latin typeface="Arial" charset="0"/>
        <a:ea typeface="ＭＳ Ｐゴシック"/>
        <a:cs typeface="ＭＳ Ｐゴシック"/>
      </a:defRPr>
    </a:lvl8pPr>
    <a:lvl9pPr marL="3657600" algn="l" defTabSz="914400" rtl="0" eaLnBrk="1" latinLnBrk="0" hangingPunct="1">
      <a:defRPr kern="1200">
        <a:solidFill>
          <a:schemeClr val="tx1"/>
        </a:solidFill>
        <a:latin typeface="Arial" charset="0"/>
        <a:ea typeface="ＭＳ Ｐゴシック"/>
        <a:cs typeface="ＭＳ Ｐゴシック"/>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86F"/>
    <a:srgbClr val="1C2A55"/>
    <a:srgbClr val="003F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35"/>
    <p:restoredTop sz="43022"/>
  </p:normalViewPr>
  <p:slideViewPr>
    <p:cSldViewPr snapToGrid="0" snapToObjects="1">
      <p:cViewPr>
        <p:scale>
          <a:sx n="83" d="100"/>
          <a:sy n="83" d="100"/>
        </p:scale>
        <p:origin x="1040" y="-10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34C8A6-079E-4CB8-9E5E-F4592F61C5B1}" type="datetimeFigureOut">
              <a:rPr lang="ru-RU" smtClean="0"/>
              <a:t>24.03.2021</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A886A7-11EC-4036-96A4-4879314624BE}" type="slidenum">
              <a:rPr lang="ru-RU" smtClean="0"/>
              <a:t>‹#›</a:t>
            </a:fld>
            <a:endParaRPr lang="ru-RU"/>
          </a:p>
        </p:txBody>
      </p:sp>
    </p:spTree>
    <p:extLst>
      <p:ext uri="{BB962C8B-B14F-4D97-AF65-F5344CB8AC3E}">
        <p14:creationId xmlns:p14="http://schemas.microsoft.com/office/powerpoint/2010/main" val="1337358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Good morning ladies and gentlemen. I’d like to quickly introduce myself. My name is Sergey Roytman, my </a:t>
            </a:r>
            <a:r>
              <a:rPr lang="en-US" sz="1200" b="0" i="0" kern="1200" dirty="0">
                <a:solidFill>
                  <a:schemeClr val="tx1"/>
                </a:solidFill>
                <a:effectLst/>
                <a:latin typeface="+mn-lt"/>
                <a:ea typeface="+mn-ea"/>
                <a:cs typeface="+mn-cs"/>
              </a:rPr>
              <a:t>academic advisor name is Hadi Saleh </a:t>
            </a:r>
            <a:r>
              <a:rPr lang="en-US" sz="1200" b="0" i="0" kern="1200" dirty="0" err="1">
                <a:solidFill>
                  <a:schemeClr val="tx1"/>
                </a:solidFill>
                <a:effectLst/>
                <a:latin typeface="+mn-lt"/>
                <a:ea typeface="+mn-ea"/>
                <a:cs typeface="+mn-cs"/>
              </a:rPr>
              <a:t>Muhhamed</a:t>
            </a:r>
            <a:r>
              <a:rPr lang="en-US" sz="1200" b="0" i="0" kern="1200" dirty="0">
                <a:solidFill>
                  <a:schemeClr val="tx1"/>
                </a:solidFill>
                <a:effectLst/>
                <a:latin typeface="+mn-lt"/>
                <a:ea typeface="+mn-ea"/>
                <a:cs typeface="+mn-cs"/>
              </a:rPr>
              <a:t>. And a theme of my diploma is </a:t>
            </a:r>
            <a:r>
              <a:rPr lang="en-US" sz="1200" b="1" dirty="0">
                <a:solidFill>
                  <a:srgbClr val="21386F"/>
                </a:solidFill>
              </a:rPr>
              <a:t>Vehicle Monitoring System Based on Mobile Devices</a:t>
            </a:r>
            <a:endParaRPr lang="en-GB"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CEA886A7-11EC-4036-96A4-4879314624BE}" type="slidenum">
              <a:rPr lang="ru-RU" smtClean="0"/>
              <a:t>1</a:t>
            </a:fld>
            <a:endParaRPr lang="ru-RU"/>
          </a:p>
        </p:txBody>
      </p:sp>
    </p:spTree>
    <p:extLst>
      <p:ext uri="{BB962C8B-B14F-4D97-AF65-F5344CB8AC3E}">
        <p14:creationId xmlns:p14="http://schemas.microsoft.com/office/powerpoint/2010/main" val="1704283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The expected outcome of my diploma is the following:</a:t>
            </a:r>
          </a:p>
        </p:txBody>
      </p:sp>
      <p:sp>
        <p:nvSpPr>
          <p:cNvPr id="4" name="Slide Number Placeholder 3"/>
          <p:cNvSpPr>
            <a:spLocks noGrp="1"/>
          </p:cNvSpPr>
          <p:nvPr>
            <p:ph type="sldNum" sz="quarter" idx="5"/>
          </p:nvPr>
        </p:nvSpPr>
        <p:spPr/>
        <p:txBody>
          <a:bodyPr/>
          <a:lstStyle/>
          <a:p>
            <a:fld id="{CEA886A7-11EC-4036-96A4-4879314624BE}" type="slidenum">
              <a:rPr lang="ru-RU" smtClean="0"/>
              <a:t>10</a:t>
            </a:fld>
            <a:endParaRPr lang="ru-RU"/>
          </a:p>
        </p:txBody>
      </p:sp>
    </p:spTree>
    <p:extLst>
      <p:ext uri="{BB962C8B-B14F-4D97-AF65-F5344CB8AC3E}">
        <p14:creationId xmlns:p14="http://schemas.microsoft.com/office/powerpoint/2010/main" val="777588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CEA886A7-11EC-4036-96A4-4879314624BE}" type="slidenum">
              <a:rPr lang="ru-RU" smtClean="0"/>
              <a:t>11</a:t>
            </a:fld>
            <a:endParaRPr lang="ru-RU"/>
          </a:p>
        </p:txBody>
      </p:sp>
    </p:spTree>
    <p:extLst>
      <p:ext uri="{BB962C8B-B14F-4D97-AF65-F5344CB8AC3E}">
        <p14:creationId xmlns:p14="http://schemas.microsoft.com/office/powerpoint/2010/main" val="4188229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CEA886A7-11EC-4036-96A4-4879314624BE}" type="slidenum">
              <a:rPr lang="ru-RU" smtClean="0"/>
              <a:t>12</a:t>
            </a:fld>
            <a:endParaRPr lang="ru-RU"/>
          </a:p>
        </p:txBody>
      </p:sp>
    </p:spTree>
    <p:extLst>
      <p:ext uri="{BB962C8B-B14F-4D97-AF65-F5344CB8AC3E}">
        <p14:creationId xmlns:p14="http://schemas.microsoft.com/office/powerpoint/2010/main" val="560748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aseline="0" dirty="0"/>
              <a:t>Vehicle monitoring systems are widely used in state and private sectors.</a:t>
            </a:r>
            <a:endParaRPr lang="ru-RU" baseline="0" dirty="0"/>
          </a:p>
          <a:p>
            <a:r>
              <a:rPr lang="en-GB" sz="1200" kern="1200" dirty="0">
                <a:solidFill>
                  <a:schemeClr val="tx1"/>
                </a:solidFill>
                <a:effectLst/>
                <a:latin typeface="+mn-lt"/>
                <a:ea typeface="+mn-ea"/>
                <a:cs typeface="+mn-cs"/>
              </a:rPr>
              <a:t>That kind of systems is suitable for fleet management, in particular management of delivery trucks, taxi services, public transport, garbage trucks or business trips controlling </a:t>
            </a:r>
            <a:endParaRPr lang="en-US" baseline="0" dirty="0"/>
          </a:p>
          <a:p>
            <a:r>
              <a:rPr lang="en-GB" sz="1200" kern="1200" dirty="0">
                <a:solidFill>
                  <a:schemeClr val="tx1"/>
                </a:solidFill>
                <a:effectLst/>
                <a:latin typeface="+mn-lt"/>
                <a:ea typeface="+mn-ea"/>
                <a:cs typeface="+mn-cs"/>
              </a:rPr>
              <a:t>Commonly such systems are used for monitoring vehicle location and operational statistics, observe driver’s productivity</a:t>
            </a:r>
            <a:r>
              <a:rPr lang="en-US" sz="1200" kern="1200" dirty="0">
                <a:solidFill>
                  <a:schemeClr val="tx1"/>
                </a:solidFill>
                <a:effectLst/>
                <a:latin typeface="+mn-lt"/>
                <a:ea typeface="+mn-ea"/>
                <a:cs typeface="+mn-cs"/>
              </a:rPr>
              <a:t>, detecting motor vehicle collisions</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thefts</a:t>
            </a:r>
            <a:r>
              <a:rPr lang="en-GB" sz="1200" kern="1200" dirty="0">
                <a:solidFill>
                  <a:schemeClr val="tx1"/>
                </a:solidFill>
                <a:effectLst/>
                <a:latin typeface="+mn-lt"/>
                <a:ea typeface="+mn-ea"/>
                <a:cs typeface="+mn-cs"/>
              </a:rPr>
              <a:t>. </a:t>
            </a:r>
            <a:endParaRPr lang="en-GB" dirty="0"/>
          </a:p>
          <a:p>
            <a:endParaRPr lang="ru-RU" dirty="0"/>
          </a:p>
        </p:txBody>
      </p:sp>
      <p:sp>
        <p:nvSpPr>
          <p:cNvPr id="4" name="Номер слайда 3"/>
          <p:cNvSpPr>
            <a:spLocks noGrp="1"/>
          </p:cNvSpPr>
          <p:nvPr>
            <p:ph type="sldNum" sz="quarter" idx="10"/>
          </p:nvPr>
        </p:nvSpPr>
        <p:spPr/>
        <p:txBody>
          <a:bodyPr/>
          <a:lstStyle/>
          <a:p>
            <a:fld id="{CEA886A7-11EC-4036-96A4-4879314624BE}" type="slidenum">
              <a:rPr lang="ru-RU" smtClean="0"/>
              <a:t>2</a:t>
            </a:fld>
            <a:endParaRPr lang="ru-RU"/>
          </a:p>
        </p:txBody>
      </p:sp>
    </p:spTree>
    <p:extLst>
      <p:ext uri="{BB962C8B-B14F-4D97-AF65-F5344CB8AC3E}">
        <p14:creationId xmlns:p14="http://schemas.microsoft.com/office/powerpoint/2010/main" val="1966670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One of the basic definition used in this presentation is GPS tracker… GPS tracker is a</a:t>
            </a:r>
          </a:p>
        </p:txBody>
      </p:sp>
      <p:sp>
        <p:nvSpPr>
          <p:cNvPr id="4" name="Slide Number Placeholder 3"/>
          <p:cNvSpPr>
            <a:spLocks noGrp="1"/>
          </p:cNvSpPr>
          <p:nvPr>
            <p:ph type="sldNum" sz="quarter" idx="5"/>
          </p:nvPr>
        </p:nvSpPr>
        <p:spPr/>
        <p:txBody>
          <a:bodyPr/>
          <a:lstStyle/>
          <a:p>
            <a:fld id="{CEA886A7-11EC-4036-96A4-4879314624BE}" type="slidenum">
              <a:rPr lang="ru-RU" smtClean="0"/>
              <a:t>3</a:t>
            </a:fld>
            <a:endParaRPr lang="ru-RU"/>
          </a:p>
        </p:txBody>
      </p:sp>
    </p:spTree>
    <p:extLst>
      <p:ext uri="{BB962C8B-B14F-4D97-AF65-F5344CB8AC3E}">
        <p14:creationId xmlns:p14="http://schemas.microsoft.com/office/powerpoint/2010/main" val="3598756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baseline="0" dirty="0">
                <a:solidFill>
                  <a:schemeClr val="tx1"/>
                </a:solidFill>
                <a:effectLst/>
                <a:latin typeface="+mn-lt"/>
                <a:ea typeface="+mn-ea"/>
                <a:cs typeface="+mn-cs"/>
              </a:rPr>
              <a:t>The global market of vehicle monitoring systems in 2020 was about 21.1 billion dollars and a research made by analytical agency “Grand View Search” predicts market growth </a:t>
            </a:r>
            <a:r>
              <a:rPr lang="en-GB" dirty="0"/>
              <a:t>by an average of 14% per year from 2020 to 2027</a:t>
            </a:r>
          </a:p>
          <a:p>
            <a:endParaRPr lang="ru-RU" sz="1200" b="0" i="0" kern="1200" baseline="0" dirty="0">
              <a:solidFill>
                <a:schemeClr val="tx1"/>
              </a:solidFill>
              <a:effectLst/>
              <a:latin typeface="+mn-lt"/>
              <a:ea typeface="+mn-ea"/>
              <a:cs typeface="+mn-cs"/>
            </a:endParaRPr>
          </a:p>
          <a:p>
            <a:r>
              <a:rPr lang="en-GB" dirty="0"/>
              <a:t>The Russian market is also actively developing: and is soaring by 24% per year</a:t>
            </a:r>
            <a:br>
              <a:rPr lang="en-GB" dirty="0"/>
            </a:br>
            <a:r>
              <a:rPr lang="en-GB" sz="1200" b="0" i="0" kern="1200" dirty="0">
                <a:solidFill>
                  <a:schemeClr val="tx1"/>
                </a:solidFill>
                <a:effectLst/>
                <a:latin typeface="+mn-lt"/>
                <a:ea typeface="+mn-ea"/>
                <a:cs typeface="+mn-cs"/>
              </a:rPr>
              <a:t>In Russia, one of the growth drivers are the GLONASS and PLATON systems, which are actively promoted by the state. In 2020, 30% of cars are connected to at least one of these systems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Also one of the potential drivers of market growth is the emergence and spread of unmanned vehicles</a:t>
            </a:r>
            <a:endParaRPr lang="ru-RU"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ru-RU" dirty="0"/>
            </a:br>
            <a:endParaRPr lang="ru-RU" dirty="0"/>
          </a:p>
        </p:txBody>
      </p:sp>
      <p:sp>
        <p:nvSpPr>
          <p:cNvPr id="4" name="Номер слайда 3"/>
          <p:cNvSpPr>
            <a:spLocks noGrp="1"/>
          </p:cNvSpPr>
          <p:nvPr>
            <p:ph type="sldNum" sz="quarter" idx="10"/>
          </p:nvPr>
        </p:nvSpPr>
        <p:spPr/>
        <p:txBody>
          <a:bodyPr/>
          <a:lstStyle/>
          <a:p>
            <a:fld id="{CEA886A7-11EC-4036-96A4-4879314624BE}" type="slidenum">
              <a:rPr lang="ru-RU" smtClean="0"/>
              <a:t>4</a:t>
            </a:fld>
            <a:endParaRPr lang="ru-RU"/>
          </a:p>
        </p:txBody>
      </p:sp>
    </p:spTree>
    <p:extLst>
      <p:ext uri="{BB962C8B-B14F-4D97-AF65-F5344CB8AC3E}">
        <p14:creationId xmlns:p14="http://schemas.microsoft.com/office/powerpoint/2010/main" val="1817649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Modern vehicle monitoring systems global market and especially Russian one is divided by accordingly small number of companies. In Russia the market dominants are the following companies: Wialon, Omnicomm, Autograph. In general companies provide similar range of functionality with a few differences.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GB" sz="1200" kern="1200" dirty="0">
                <a:solidFill>
                  <a:schemeClr val="tx1"/>
                </a:solidFill>
                <a:effectLst/>
                <a:latin typeface="+mn-lt"/>
                <a:ea typeface="+mn-ea"/>
                <a:cs typeface="+mn-cs"/>
              </a:rPr>
              <a:t>The main difference is GPS tracker devices supportability. GPS trackers in such systems connect directly to the on-board vehicle computer, receive vehicle operational statistics and vehicle location and then send this data to backend server using built-in SIM card mobile network. </a:t>
            </a:r>
            <a:endParaRPr lang="en-GB" dirty="0"/>
          </a:p>
          <a:p>
            <a:r>
              <a:rPr lang="en-GB" sz="1200" kern="1200" dirty="0">
                <a:solidFill>
                  <a:schemeClr val="tx1"/>
                </a:solidFill>
                <a:effectLst/>
                <a:latin typeface="+mn-lt"/>
                <a:ea typeface="+mn-ea"/>
                <a:cs typeface="+mn-cs"/>
              </a:rPr>
              <a:t>Omnicomm and Autograph have a similar approach: they use the self-developed GPS tracker devices. Customization devices, for example for the fuel level monitoring, are selling separately. Meanwhile, Wialon – the market leader, which consumes about 40 percent of Russia’s market share, have a good advantage -  its main benefit is the ability to consume data from a variety of GPS trackers. </a:t>
            </a:r>
          </a:p>
          <a:p>
            <a:endParaRPr lang="en-GB" dirty="0"/>
          </a:p>
          <a:p>
            <a:r>
              <a:rPr lang="en-GB" sz="1200" kern="1200" dirty="0">
                <a:solidFill>
                  <a:schemeClr val="tx1"/>
                </a:solidFill>
                <a:effectLst/>
                <a:latin typeface="+mn-lt"/>
                <a:ea typeface="+mn-ea"/>
                <a:cs typeface="+mn-cs"/>
              </a:rPr>
              <a:t>The rest of functionality of vehicle monitoring systems is usually provided in a form of a web-application.</a:t>
            </a:r>
          </a:p>
          <a:p>
            <a:r>
              <a:rPr lang="en-GB" sz="1200" kern="1200" dirty="0">
                <a:solidFill>
                  <a:schemeClr val="tx1"/>
                </a:solidFill>
                <a:effectLst/>
                <a:latin typeface="+mn-lt"/>
                <a:ea typeface="+mn-ea"/>
                <a:cs typeface="+mn-cs"/>
              </a:rPr>
              <a:t>Web application core functionality is: managing drivers and vehicles, assigning tasks to driver’s, aggregating incoming vehicle data in order to produce analytic reports and so on</a:t>
            </a:r>
          </a:p>
          <a:p>
            <a:endParaRPr lang="ru-RU" sz="120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main con of existing solutions is that mentioned GPS tracker devices are to be bought separately: </a:t>
            </a:r>
            <a:r>
              <a:rPr lang="en-GB" sz="1200" kern="1200" dirty="0">
                <a:solidFill>
                  <a:schemeClr val="tx1"/>
                </a:solidFill>
                <a:effectLst/>
                <a:latin typeface="+mn-lt"/>
                <a:ea typeface="+mn-ea"/>
                <a:cs typeface="+mn-cs"/>
              </a:rPr>
              <a:t>for example, devices developed by Autograph cost from </a:t>
            </a:r>
            <a:r>
              <a:rPr lang="ru-RU" sz="1200" kern="1200" dirty="0">
                <a:solidFill>
                  <a:schemeClr val="tx1"/>
                </a:solidFill>
                <a:effectLst/>
                <a:latin typeface="+mn-lt"/>
                <a:ea typeface="+mn-ea"/>
                <a:cs typeface="+mn-cs"/>
              </a:rPr>
              <a:t>4</a:t>
            </a:r>
            <a:r>
              <a:rPr lang="en-US" sz="1200" kern="1200" dirty="0">
                <a:solidFill>
                  <a:schemeClr val="tx1"/>
                </a:solidFill>
                <a:effectLst/>
                <a:latin typeface="+mn-lt"/>
                <a:ea typeface="+mn-ea"/>
                <a:cs typeface="+mn-cs"/>
              </a:rPr>
              <a:t>500</a:t>
            </a:r>
            <a:r>
              <a:rPr lang="en-GB" sz="1200" kern="1200" dirty="0">
                <a:solidFill>
                  <a:schemeClr val="tx1"/>
                </a:solidFill>
                <a:effectLst/>
                <a:latin typeface="+mn-lt"/>
                <a:ea typeface="+mn-ea"/>
                <a:cs typeface="+mn-cs"/>
              </a:rPr>
              <a:t> to 6500 plus installation of this hardware costs from 1000 </a:t>
            </a:r>
            <a:r>
              <a:rPr lang="en-GB" sz="1200" kern="1200" dirty="0" err="1">
                <a:solidFill>
                  <a:schemeClr val="tx1"/>
                </a:solidFill>
                <a:effectLst/>
                <a:latin typeface="+mn-lt"/>
                <a:ea typeface="+mn-ea"/>
                <a:cs typeface="+mn-cs"/>
              </a:rPr>
              <a:t>rubles</a:t>
            </a:r>
            <a:r>
              <a:rPr lang="en-GB" sz="1200" kern="1200" dirty="0">
                <a:solidFill>
                  <a:schemeClr val="tx1"/>
                </a:solidFill>
                <a:effectLst/>
                <a:latin typeface="+mn-lt"/>
                <a:ea typeface="+mn-ea"/>
                <a:cs typeface="+mn-cs"/>
              </a:rPr>
              <a:t> to 2000 </a:t>
            </a:r>
            <a:r>
              <a:rPr lang="en-GB" sz="1200" kern="1200" dirty="0" err="1">
                <a:solidFill>
                  <a:schemeClr val="tx1"/>
                </a:solidFill>
                <a:effectLst/>
                <a:latin typeface="+mn-lt"/>
                <a:ea typeface="+mn-ea"/>
                <a:cs typeface="+mn-cs"/>
              </a:rPr>
              <a:t>rubles</a:t>
            </a:r>
            <a:r>
              <a:rPr lang="en-GB" sz="1200" kern="1200" dirty="0">
                <a:solidFill>
                  <a:schemeClr val="tx1"/>
                </a:solidFill>
                <a:effectLst/>
                <a:latin typeface="+mn-lt"/>
                <a:ea typeface="+mn-ea"/>
                <a:cs typeface="+mn-cs"/>
              </a:rPr>
              <a:t>. Beside that GPS tracker subscription fee is about 300 </a:t>
            </a:r>
            <a:r>
              <a:rPr lang="en-GB" sz="1200" kern="1200" dirty="0" err="1">
                <a:solidFill>
                  <a:schemeClr val="tx1"/>
                </a:solidFill>
                <a:effectLst/>
                <a:latin typeface="+mn-lt"/>
                <a:ea typeface="+mn-ea"/>
                <a:cs typeface="+mn-cs"/>
              </a:rPr>
              <a:t>rubles</a:t>
            </a:r>
            <a:r>
              <a:rPr lang="en-GB" sz="1200" kern="1200" dirty="0">
                <a:solidFill>
                  <a:schemeClr val="tx1"/>
                </a:solidFill>
                <a:effectLst/>
                <a:latin typeface="+mn-lt"/>
                <a:ea typeface="+mn-ea"/>
                <a:cs typeface="+mn-cs"/>
              </a:rPr>
              <a:t> monthly because of built-in SIM card need to reach online</a:t>
            </a:r>
            <a:br>
              <a:rPr lang="en-GB" dirty="0"/>
            </a:b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ru-RU" baseline="0" dirty="0"/>
          </a:p>
          <a:p>
            <a:endParaRPr lang="ru-RU" baseline="0" dirty="0"/>
          </a:p>
          <a:p>
            <a:endParaRPr lang="ru-RU" dirty="0"/>
          </a:p>
        </p:txBody>
      </p:sp>
      <p:sp>
        <p:nvSpPr>
          <p:cNvPr id="4" name="Номер слайда 3"/>
          <p:cNvSpPr>
            <a:spLocks noGrp="1"/>
          </p:cNvSpPr>
          <p:nvPr>
            <p:ph type="sldNum" sz="quarter" idx="10"/>
          </p:nvPr>
        </p:nvSpPr>
        <p:spPr/>
        <p:txBody>
          <a:bodyPr/>
          <a:lstStyle/>
          <a:p>
            <a:fld id="{CEA886A7-11EC-4036-96A4-4879314624BE}" type="slidenum">
              <a:rPr lang="ru-RU" smtClean="0"/>
              <a:t>5</a:t>
            </a:fld>
            <a:endParaRPr lang="ru-RU"/>
          </a:p>
        </p:txBody>
      </p:sp>
    </p:spTree>
    <p:extLst>
      <p:ext uri="{BB962C8B-B14F-4D97-AF65-F5344CB8AC3E}">
        <p14:creationId xmlns:p14="http://schemas.microsoft.com/office/powerpoint/2010/main" val="239833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Instead of using GPS tracker devices using of Android devices is suggested in this project. Android application will connect to special hardware device which purpose is to transmit data from the on-board computer to the application using Bluetooth technology. These hardware devices are approximately five - six times cheaper compared to GPS trackers. </a:t>
            </a:r>
            <a:endParaRPr lang="ru-R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Devices which are needed for Bluetooth transmission cost approximately 1000 </a:t>
            </a:r>
            <a:r>
              <a:rPr lang="en-GB" sz="1200" kern="1200" dirty="0" err="1">
                <a:solidFill>
                  <a:schemeClr val="tx1"/>
                </a:solidFill>
                <a:effectLst/>
                <a:latin typeface="+mn-lt"/>
                <a:ea typeface="+mn-ea"/>
                <a:cs typeface="+mn-cs"/>
              </a:rPr>
              <a:t>ruble</a:t>
            </a:r>
            <a:r>
              <a:rPr lang="en-GB" sz="1200" kern="1200" dirty="0">
                <a:solidFill>
                  <a:schemeClr val="tx1"/>
                </a:solidFill>
                <a:effectLst/>
                <a:latin typeface="+mn-lt"/>
                <a:ea typeface="+mn-ea"/>
                <a:cs typeface="+mn-cs"/>
              </a:rPr>
              <a:t>. </a:t>
            </a:r>
            <a:endParaRPr lang="ru-R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Network subscription is to be paid by vehicle driver and will include all the rest of his mobile network activity therefore a more profitable subscription plan can be chosen.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That gives that kind of project persuasive financial reasons.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10"/>
          </p:nvPr>
        </p:nvSpPr>
        <p:spPr/>
        <p:txBody>
          <a:bodyPr/>
          <a:lstStyle/>
          <a:p>
            <a:fld id="{CEA886A7-11EC-4036-96A4-4879314624BE}" type="slidenum">
              <a:rPr lang="ru-RU" smtClean="0"/>
              <a:t>6</a:t>
            </a:fld>
            <a:endParaRPr lang="ru-RU"/>
          </a:p>
        </p:txBody>
      </p:sp>
    </p:spTree>
    <p:extLst>
      <p:ext uri="{BB962C8B-B14F-4D97-AF65-F5344CB8AC3E}">
        <p14:creationId xmlns:p14="http://schemas.microsoft.com/office/powerpoint/2010/main" val="577872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Service functionality is divided by four parts.</a:t>
            </a:r>
            <a:br>
              <a:rPr lang="en-GB" sz="1200" kern="1200" dirty="0">
                <a:solidFill>
                  <a:schemeClr val="tx1"/>
                </a:solidFill>
                <a:effectLst/>
                <a:latin typeface="+mn-lt"/>
                <a:ea typeface="+mn-ea"/>
                <a:cs typeface="+mn-cs"/>
              </a:rPr>
            </a:br>
            <a:endParaRPr lang="en-GB" dirty="0"/>
          </a:p>
          <a:p>
            <a:r>
              <a:rPr lang="en-GB" sz="1200" kern="1200" dirty="0">
                <a:solidFill>
                  <a:schemeClr val="tx1"/>
                </a:solidFill>
                <a:effectLst/>
                <a:latin typeface="+mn-lt"/>
                <a:ea typeface="+mn-ea"/>
                <a:cs typeface="+mn-cs"/>
              </a:rPr>
              <a:t>Android application is the service part used by vehicle drivers. Android application by default have access to the GPS technology – that’s enough for the MVP, but not enough to compete with market dominants, therefore additional on-board software Bluetooth adapter is needed, this way application will have access to fuel level, mileage and other metrics. Android application will be recording these vehicle data at given time interval to local SQLite database and then send these data to something called Geodata Processing Service. Application will also have functionality of driver’s task management and chat with the system operator.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Mentioned Geodata Processing service main purpose is to receive vehicles data from Android devices and store it at the server’s database. Service is divided from main backend server in order to split the load on the backend.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Backend service is responsible for the providing API to manage, aggregate and return the rest of system data from the </a:t>
            </a:r>
            <a:r>
              <a:rPr lang="en-GB" sz="1200" kern="1200" dirty="0" err="1">
                <a:solidFill>
                  <a:schemeClr val="tx1"/>
                </a:solidFill>
                <a:effectLst/>
                <a:latin typeface="+mn-lt"/>
                <a:ea typeface="+mn-ea"/>
                <a:cs typeface="+mn-cs"/>
              </a:rPr>
              <a:t>databse</a:t>
            </a:r>
            <a:r>
              <a:rPr lang="en-GB" sz="1200" kern="1200" dirty="0">
                <a:solidFill>
                  <a:schemeClr val="tx1"/>
                </a:solidFill>
                <a:effectLst/>
                <a:latin typeface="+mn-lt"/>
                <a:ea typeface="+mn-ea"/>
                <a:cs typeface="+mn-cs"/>
              </a:rPr>
              <a:t>. In general, its functionality is close to functionality of market dominants: management of vehicles and drivers, return of vehicle data for further visualization, driver tasks, </a:t>
            </a:r>
            <a:r>
              <a:rPr lang="en-US" sz="1200" kern="1200" dirty="0">
                <a:solidFill>
                  <a:schemeClr val="tx1"/>
                </a:solidFill>
                <a:effectLst/>
                <a:latin typeface="+mn-lt"/>
                <a:ea typeface="+mn-ea"/>
                <a:cs typeface="+mn-cs"/>
              </a:rPr>
              <a:t>export of </a:t>
            </a:r>
            <a:r>
              <a:rPr lang="en-GB" sz="1200" kern="1200" dirty="0">
                <a:solidFill>
                  <a:schemeClr val="tx1"/>
                </a:solidFill>
                <a:effectLst/>
                <a:latin typeface="+mn-lt"/>
                <a:ea typeface="+mn-ea"/>
                <a:cs typeface="+mn-cs"/>
              </a:rPr>
              <a:t>analytical reports and providing data for the dashboard with statistics over the vehicle fleet, set parameters for Android application such as time interval between recordings and others.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Frontend part of web application serves system operators and administrators to manage and </a:t>
            </a:r>
            <a:r>
              <a:rPr lang="en-GB" sz="1200" kern="1200" dirty="0" err="1">
                <a:solidFill>
                  <a:schemeClr val="tx1"/>
                </a:solidFill>
                <a:effectLst/>
                <a:latin typeface="+mn-lt"/>
                <a:ea typeface="+mn-ea"/>
                <a:cs typeface="+mn-cs"/>
              </a:rPr>
              <a:t>analyze</a:t>
            </a:r>
            <a:r>
              <a:rPr lang="en-GB" sz="1200" kern="1200" dirty="0">
                <a:solidFill>
                  <a:schemeClr val="tx1"/>
                </a:solidFill>
                <a:effectLst/>
                <a:latin typeface="+mn-lt"/>
                <a:ea typeface="+mn-ea"/>
                <a:cs typeface="+mn-cs"/>
              </a:rPr>
              <a:t> vehicle fleet data. It integrates with Firebase Authentication service for authentication and with Google Maps API [5] for visualizing vehicle data on the map.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CEA886A7-11EC-4036-96A4-4879314624BE}" type="slidenum">
              <a:rPr lang="ru-RU" smtClean="0"/>
              <a:t>7</a:t>
            </a:fld>
            <a:endParaRPr lang="ru-RU"/>
          </a:p>
        </p:txBody>
      </p:sp>
    </p:spTree>
    <p:extLst>
      <p:ext uri="{BB962C8B-B14F-4D97-AF65-F5344CB8AC3E}">
        <p14:creationId xmlns:p14="http://schemas.microsoft.com/office/powerpoint/2010/main" val="3289542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Service target customers are companies, which business relay on vehicle fleet. Commonly these companies have following roles structure: drivers, operators and administrators.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Drivers are employees who are in charge of vehicles driving. Driver utilize Android application for sending vehicle’s location and other vehicle related data to the Geodata Processing Service, he can manage tasks assigned to him and communicate with the operator by chat. </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Operator responsibility is to manage system related data (vehicles, drivers, tasks), </a:t>
            </a:r>
            <a:r>
              <a:rPr lang="en-GB" sz="1200" kern="1200" dirty="0" err="1">
                <a:solidFill>
                  <a:schemeClr val="tx1"/>
                </a:solidFill>
                <a:effectLst/>
                <a:latin typeface="+mn-lt"/>
                <a:ea typeface="+mn-ea"/>
                <a:cs typeface="+mn-cs"/>
              </a:rPr>
              <a:t>analyze</a:t>
            </a:r>
            <a:r>
              <a:rPr lang="en-GB" sz="1200" kern="1200" dirty="0">
                <a:solidFill>
                  <a:schemeClr val="tx1"/>
                </a:solidFill>
                <a:effectLst/>
                <a:latin typeface="+mn-lt"/>
                <a:ea typeface="+mn-ea"/>
                <a:cs typeface="+mn-cs"/>
              </a:rPr>
              <a:t> fleet state with the help of visualizations and analytical reports. </a:t>
            </a:r>
            <a:endParaRPr lang="en-GB" dirty="0"/>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Administrator is the role for company-wide system customization: managing operators, managing rules for the notification system, global settings as frequency of vehicle data retrieval and its synchronization. </a:t>
            </a:r>
            <a:endParaRPr lang="en-GB" dirty="0"/>
          </a:p>
          <a:p>
            <a:endParaRPr lang="en-RU" dirty="0"/>
          </a:p>
        </p:txBody>
      </p:sp>
      <p:sp>
        <p:nvSpPr>
          <p:cNvPr id="4" name="Slide Number Placeholder 3"/>
          <p:cNvSpPr>
            <a:spLocks noGrp="1"/>
          </p:cNvSpPr>
          <p:nvPr>
            <p:ph type="sldNum" sz="quarter" idx="5"/>
          </p:nvPr>
        </p:nvSpPr>
        <p:spPr/>
        <p:txBody>
          <a:bodyPr/>
          <a:lstStyle/>
          <a:p>
            <a:fld id="{CEA886A7-11EC-4036-96A4-4879314624BE}" type="slidenum">
              <a:rPr lang="ru-RU" smtClean="0"/>
              <a:t>8</a:t>
            </a:fld>
            <a:endParaRPr lang="ru-RU"/>
          </a:p>
        </p:txBody>
      </p:sp>
    </p:spTree>
    <p:extLst>
      <p:ext uri="{BB962C8B-B14F-4D97-AF65-F5344CB8AC3E}">
        <p14:creationId xmlns:p14="http://schemas.microsoft.com/office/powerpoint/2010/main" val="511750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CEA886A7-11EC-4036-96A4-4879314624BE}" type="slidenum">
              <a:rPr lang="ru-RU" smtClean="0"/>
              <a:t>9</a:t>
            </a:fld>
            <a:endParaRPr lang="ru-RU"/>
          </a:p>
        </p:txBody>
      </p:sp>
    </p:spTree>
    <p:extLst>
      <p:ext uri="{BB962C8B-B14F-4D97-AF65-F5344CB8AC3E}">
        <p14:creationId xmlns:p14="http://schemas.microsoft.com/office/powerpoint/2010/main" val="1156441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E413AEEB-4826-48A9-978D-82A7062CEC9C}" type="datetime1">
              <a:rPr lang="en-US" smtClean="0"/>
              <a:t>3/24/21</a:t>
            </a:fld>
            <a:endParaRPr lang="en-US"/>
          </a:p>
        </p:txBody>
      </p:sp>
      <p:sp>
        <p:nvSpPr>
          <p:cNvPr id="5" name="Footer Placeholder 4"/>
          <p:cNvSpPr>
            <a:spLocks noGrp="1"/>
          </p:cNvSpPr>
          <p:nvPr>
            <p:ph type="ftr" sz="quarter" idx="11"/>
          </p:nvPr>
        </p:nvSpPr>
        <p:spPr/>
        <p:txBody>
          <a:bodyPr/>
          <a:lstStyle>
            <a:lvl1pPr>
              <a:defRPr/>
            </a:lvl1pPr>
          </a:lstStyle>
          <a:p>
            <a:pPr>
              <a:defRPr/>
            </a:pPr>
            <a:r>
              <a:rPr lang="ru-RU"/>
              <a:t>Высшая школа экономики, Москва, 2016</a:t>
            </a:r>
            <a:endParaRPr lang="en-US"/>
          </a:p>
        </p:txBody>
      </p:sp>
      <p:sp>
        <p:nvSpPr>
          <p:cNvPr id="6" name="Slide Number Placeholder 5"/>
          <p:cNvSpPr>
            <a:spLocks noGrp="1"/>
          </p:cNvSpPr>
          <p:nvPr>
            <p:ph type="sldNum" sz="quarter" idx="12"/>
          </p:nvPr>
        </p:nvSpPr>
        <p:spPr/>
        <p:txBody>
          <a:bodyPr/>
          <a:lstStyle>
            <a:lvl1pPr>
              <a:defRPr/>
            </a:lvl1pPr>
          </a:lstStyle>
          <a:p>
            <a:pPr>
              <a:defRPr/>
            </a:pPr>
            <a:fld id="{B4B57FFD-70CD-4C5C-8117-5884EA760DE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6C06CBB-0C2E-4043-86FB-865E2CF27DD8}" type="datetime1">
              <a:rPr lang="en-US" smtClean="0"/>
              <a:t>3/24/21</a:t>
            </a:fld>
            <a:endParaRPr lang="en-US"/>
          </a:p>
        </p:txBody>
      </p:sp>
      <p:sp>
        <p:nvSpPr>
          <p:cNvPr id="5" name="Footer Placeholder 4"/>
          <p:cNvSpPr>
            <a:spLocks noGrp="1"/>
          </p:cNvSpPr>
          <p:nvPr>
            <p:ph type="ftr" sz="quarter" idx="11"/>
          </p:nvPr>
        </p:nvSpPr>
        <p:spPr/>
        <p:txBody>
          <a:bodyPr/>
          <a:lstStyle>
            <a:lvl1pPr>
              <a:defRPr/>
            </a:lvl1pPr>
          </a:lstStyle>
          <a:p>
            <a:pPr>
              <a:defRPr/>
            </a:pPr>
            <a:r>
              <a:rPr lang="ru-RU"/>
              <a:t>Высшая школа экономики, Москва, 2016</a:t>
            </a:r>
            <a:endParaRPr lang="en-US"/>
          </a:p>
        </p:txBody>
      </p:sp>
      <p:sp>
        <p:nvSpPr>
          <p:cNvPr id="6" name="Slide Number Placeholder 5"/>
          <p:cNvSpPr>
            <a:spLocks noGrp="1"/>
          </p:cNvSpPr>
          <p:nvPr>
            <p:ph type="sldNum" sz="quarter" idx="12"/>
          </p:nvPr>
        </p:nvSpPr>
        <p:spPr/>
        <p:txBody>
          <a:bodyPr/>
          <a:lstStyle>
            <a:lvl1pPr>
              <a:defRPr/>
            </a:lvl1pPr>
          </a:lstStyle>
          <a:p>
            <a:pPr>
              <a:defRPr/>
            </a:pPr>
            <a:fld id="{654BE88E-3ED5-4852-8D89-B50379241A2F}"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3EB41E1-A9A5-467B-9467-E4E0B5C5BBA4}" type="datetime1">
              <a:rPr lang="en-US" smtClean="0"/>
              <a:t>3/24/21</a:t>
            </a:fld>
            <a:endParaRPr lang="en-US"/>
          </a:p>
        </p:txBody>
      </p:sp>
      <p:sp>
        <p:nvSpPr>
          <p:cNvPr id="5" name="Footer Placeholder 4"/>
          <p:cNvSpPr>
            <a:spLocks noGrp="1"/>
          </p:cNvSpPr>
          <p:nvPr>
            <p:ph type="ftr" sz="quarter" idx="11"/>
          </p:nvPr>
        </p:nvSpPr>
        <p:spPr/>
        <p:txBody>
          <a:bodyPr/>
          <a:lstStyle>
            <a:lvl1pPr>
              <a:defRPr/>
            </a:lvl1pPr>
          </a:lstStyle>
          <a:p>
            <a:pPr>
              <a:defRPr/>
            </a:pPr>
            <a:r>
              <a:rPr lang="ru-RU"/>
              <a:t>Высшая школа экономики, Москва, 2016</a:t>
            </a:r>
            <a:endParaRPr lang="en-US"/>
          </a:p>
        </p:txBody>
      </p:sp>
      <p:sp>
        <p:nvSpPr>
          <p:cNvPr id="6" name="Slide Number Placeholder 5"/>
          <p:cNvSpPr>
            <a:spLocks noGrp="1"/>
          </p:cNvSpPr>
          <p:nvPr>
            <p:ph type="sldNum" sz="quarter" idx="12"/>
          </p:nvPr>
        </p:nvSpPr>
        <p:spPr/>
        <p:txBody>
          <a:bodyPr/>
          <a:lstStyle>
            <a:lvl1pPr>
              <a:defRPr/>
            </a:lvl1pPr>
          </a:lstStyle>
          <a:p>
            <a:pPr>
              <a:defRPr/>
            </a:pPr>
            <a:fld id="{D234C045-341C-4E2D-AF88-1D9C50388585}"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4AEBA6F-4977-4186-AD1C-77DA30088699}" type="datetime1">
              <a:rPr lang="en-US" smtClean="0"/>
              <a:t>3/24/21</a:t>
            </a:fld>
            <a:endParaRPr lang="en-US"/>
          </a:p>
        </p:txBody>
      </p:sp>
      <p:sp>
        <p:nvSpPr>
          <p:cNvPr id="5" name="Footer Placeholder 4"/>
          <p:cNvSpPr>
            <a:spLocks noGrp="1"/>
          </p:cNvSpPr>
          <p:nvPr>
            <p:ph type="ftr" sz="quarter" idx="11"/>
          </p:nvPr>
        </p:nvSpPr>
        <p:spPr/>
        <p:txBody>
          <a:bodyPr/>
          <a:lstStyle>
            <a:lvl1pPr>
              <a:defRPr/>
            </a:lvl1pPr>
          </a:lstStyle>
          <a:p>
            <a:pPr>
              <a:defRPr/>
            </a:pPr>
            <a:r>
              <a:rPr lang="ru-RU"/>
              <a:t>Высшая школа экономики, Москва, 2016</a:t>
            </a:r>
            <a:endParaRPr lang="en-US"/>
          </a:p>
        </p:txBody>
      </p:sp>
      <p:sp>
        <p:nvSpPr>
          <p:cNvPr id="6" name="Slide Number Placeholder 5"/>
          <p:cNvSpPr>
            <a:spLocks noGrp="1"/>
          </p:cNvSpPr>
          <p:nvPr>
            <p:ph type="sldNum" sz="quarter" idx="12"/>
          </p:nvPr>
        </p:nvSpPr>
        <p:spPr/>
        <p:txBody>
          <a:bodyPr/>
          <a:lstStyle>
            <a:lvl1pPr>
              <a:defRPr/>
            </a:lvl1pPr>
          </a:lstStyle>
          <a:p>
            <a:pPr>
              <a:defRPr/>
            </a:pPr>
            <a:fld id="{CB65F501-F5CC-4E12-934E-78BB5E4DA208}"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9551466-E8D8-49EE-A47D-30C95E4F5074}" type="datetime1">
              <a:rPr lang="en-US" smtClean="0"/>
              <a:t>3/24/21</a:t>
            </a:fld>
            <a:endParaRPr lang="en-US"/>
          </a:p>
        </p:txBody>
      </p:sp>
      <p:sp>
        <p:nvSpPr>
          <p:cNvPr id="5" name="Footer Placeholder 4"/>
          <p:cNvSpPr>
            <a:spLocks noGrp="1"/>
          </p:cNvSpPr>
          <p:nvPr>
            <p:ph type="ftr" sz="quarter" idx="11"/>
          </p:nvPr>
        </p:nvSpPr>
        <p:spPr/>
        <p:txBody>
          <a:bodyPr/>
          <a:lstStyle>
            <a:lvl1pPr>
              <a:defRPr/>
            </a:lvl1pPr>
          </a:lstStyle>
          <a:p>
            <a:pPr>
              <a:defRPr/>
            </a:pPr>
            <a:r>
              <a:rPr lang="ru-RU"/>
              <a:t>Высшая школа экономики, Москва, 2016</a:t>
            </a:r>
            <a:endParaRPr lang="en-US"/>
          </a:p>
        </p:txBody>
      </p:sp>
      <p:sp>
        <p:nvSpPr>
          <p:cNvPr id="6" name="Slide Number Placeholder 5"/>
          <p:cNvSpPr>
            <a:spLocks noGrp="1"/>
          </p:cNvSpPr>
          <p:nvPr>
            <p:ph type="sldNum" sz="quarter" idx="12"/>
          </p:nvPr>
        </p:nvSpPr>
        <p:spPr/>
        <p:txBody>
          <a:bodyPr/>
          <a:lstStyle>
            <a:lvl1pPr>
              <a:defRPr/>
            </a:lvl1pPr>
          </a:lstStyle>
          <a:p>
            <a:pPr>
              <a:defRPr/>
            </a:pPr>
            <a:fld id="{46B318A3-27E7-4D27-924C-4173717FF29D}"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CC9964C-C353-4CEB-B68D-D5ADE059FD2A}" type="datetime1">
              <a:rPr lang="en-US" smtClean="0"/>
              <a:t>3/24/21</a:t>
            </a:fld>
            <a:endParaRPr lang="en-US"/>
          </a:p>
        </p:txBody>
      </p:sp>
      <p:sp>
        <p:nvSpPr>
          <p:cNvPr id="6" name="Footer Placeholder 4"/>
          <p:cNvSpPr>
            <a:spLocks noGrp="1"/>
          </p:cNvSpPr>
          <p:nvPr>
            <p:ph type="ftr" sz="quarter" idx="11"/>
          </p:nvPr>
        </p:nvSpPr>
        <p:spPr/>
        <p:txBody>
          <a:bodyPr/>
          <a:lstStyle>
            <a:lvl1pPr>
              <a:defRPr/>
            </a:lvl1pPr>
          </a:lstStyle>
          <a:p>
            <a:pPr>
              <a:defRPr/>
            </a:pPr>
            <a:r>
              <a:rPr lang="ru-RU"/>
              <a:t>Высшая школа экономики, Москва, 2016</a:t>
            </a:r>
            <a:endParaRPr lang="en-US"/>
          </a:p>
        </p:txBody>
      </p:sp>
      <p:sp>
        <p:nvSpPr>
          <p:cNvPr id="7" name="Slide Number Placeholder 5"/>
          <p:cNvSpPr>
            <a:spLocks noGrp="1"/>
          </p:cNvSpPr>
          <p:nvPr>
            <p:ph type="sldNum" sz="quarter" idx="12"/>
          </p:nvPr>
        </p:nvSpPr>
        <p:spPr/>
        <p:txBody>
          <a:bodyPr/>
          <a:lstStyle>
            <a:lvl1pPr>
              <a:defRPr/>
            </a:lvl1pPr>
          </a:lstStyle>
          <a:p>
            <a:pPr>
              <a:defRPr/>
            </a:pPr>
            <a:fld id="{1731699C-A097-4533-BEFF-B1452833F26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568CA5AA-EFF4-4DD3-BFEF-146D8286586B}" type="datetime1">
              <a:rPr lang="en-US" smtClean="0"/>
              <a:t>3/24/21</a:t>
            </a:fld>
            <a:endParaRPr lang="en-US"/>
          </a:p>
        </p:txBody>
      </p:sp>
      <p:sp>
        <p:nvSpPr>
          <p:cNvPr id="8" name="Footer Placeholder 4"/>
          <p:cNvSpPr>
            <a:spLocks noGrp="1"/>
          </p:cNvSpPr>
          <p:nvPr>
            <p:ph type="ftr" sz="quarter" idx="11"/>
          </p:nvPr>
        </p:nvSpPr>
        <p:spPr/>
        <p:txBody>
          <a:bodyPr/>
          <a:lstStyle>
            <a:lvl1pPr>
              <a:defRPr/>
            </a:lvl1pPr>
          </a:lstStyle>
          <a:p>
            <a:pPr>
              <a:defRPr/>
            </a:pPr>
            <a:r>
              <a:rPr lang="ru-RU"/>
              <a:t>Высшая школа экономики, Москва, 2016</a:t>
            </a:r>
            <a:endParaRPr lang="en-US"/>
          </a:p>
        </p:txBody>
      </p:sp>
      <p:sp>
        <p:nvSpPr>
          <p:cNvPr id="9" name="Slide Number Placeholder 5"/>
          <p:cNvSpPr>
            <a:spLocks noGrp="1"/>
          </p:cNvSpPr>
          <p:nvPr>
            <p:ph type="sldNum" sz="quarter" idx="12"/>
          </p:nvPr>
        </p:nvSpPr>
        <p:spPr/>
        <p:txBody>
          <a:bodyPr/>
          <a:lstStyle>
            <a:lvl1pPr>
              <a:defRPr/>
            </a:lvl1pPr>
          </a:lstStyle>
          <a:p>
            <a:pPr>
              <a:defRPr/>
            </a:pPr>
            <a:fld id="{C8F8C458-4B9D-4501-AB19-9D129E2810A0}"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840EAA4-BD1C-4364-A8B6-A93D5030CA34}" type="datetime1">
              <a:rPr lang="en-US" smtClean="0"/>
              <a:t>3/24/21</a:t>
            </a:fld>
            <a:endParaRPr lang="en-US"/>
          </a:p>
        </p:txBody>
      </p:sp>
      <p:sp>
        <p:nvSpPr>
          <p:cNvPr id="4" name="Footer Placeholder 4"/>
          <p:cNvSpPr>
            <a:spLocks noGrp="1"/>
          </p:cNvSpPr>
          <p:nvPr>
            <p:ph type="ftr" sz="quarter" idx="11"/>
          </p:nvPr>
        </p:nvSpPr>
        <p:spPr/>
        <p:txBody>
          <a:bodyPr/>
          <a:lstStyle>
            <a:lvl1pPr>
              <a:defRPr/>
            </a:lvl1pPr>
          </a:lstStyle>
          <a:p>
            <a:pPr>
              <a:defRPr/>
            </a:pPr>
            <a:r>
              <a:rPr lang="ru-RU"/>
              <a:t>Высшая школа экономики, Москва, 2016</a:t>
            </a:r>
            <a:endParaRPr lang="en-US"/>
          </a:p>
        </p:txBody>
      </p:sp>
      <p:sp>
        <p:nvSpPr>
          <p:cNvPr id="5" name="Slide Number Placeholder 5"/>
          <p:cNvSpPr>
            <a:spLocks noGrp="1"/>
          </p:cNvSpPr>
          <p:nvPr>
            <p:ph type="sldNum" sz="quarter" idx="12"/>
          </p:nvPr>
        </p:nvSpPr>
        <p:spPr/>
        <p:txBody>
          <a:bodyPr/>
          <a:lstStyle>
            <a:lvl1pPr>
              <a:defRPr/>
            </a:lvl1pPr>
          </a:lstStyle>
          <a:p>
            <a:pPr>
              <a:defRPr/>
            </a:pPr>
            <a:fld id="{7C31CD07-29D6-4A4D-ADEA-1E0E2DFE29D8}"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3A1F734-A65B-4061-B3AA-0C944C3B8012}" type="datetime1">
              <a:rPr lang="en-US" smtClean="0"/>
              <a:t>3/24/21</a:t>
            </a:fld>
            <a:endParaRPr lang="en-US"/>
          </a:p>
        </p:txBody>
      </p:sp>
      <p:sp>
        <p:nvSpPr>
          <p:cNvPr id="3" name="Footer Placeholder 4"/>
          <p:cNvSpPr>
            <a:spLocks noGrp="1"/>
          </p:cNvSpPr>
          <p:nvPr>
            <p:ph type="ftr" sz="quarter" idx="11"/>
          </p:nvPr>
        </p:nvSpPr>
        <p:spPr/>
        <p:txBody>
          <a:bodyPr/>
          <a:lstStyle>
            <a:lvl1pPr>
              <a:defRPr/>
            </a:lvl1pPr>
          </a:lstStyle>
          <a:p>
            <a:pPr>
              <a:defRPr/>
            </a:pPr>
            <a:r>
              <a:rPr lang="ru-RU"/>
              <a:t>Высшая школа экономики, Москва, 2016</a:t>
            </a:r>
            <a:endParaRPr lang="en-US"/>
          </a:p>
        </p:txBody>
      </p:sp>
      <p:sp>
        <p:nvSpPr>
          <p:cNvPr id="4" name="Slide Number Placeholder 5"/>
          <p:cNvSpPr>
            <a:spLocks noGrp="1"/>
          </p:cNvSpPr>
          <p:nvPr>
            <p:ph type="sldNum" sz="quarter" idx="12"/>
          </p:nvPr>
        </p:nvSpPr>
        <p:spPr/>
        <p:txBody>
          <a:bodyPr/>
          <a:lstStyle>
            <a:lvl1pPr>
              <a:defRPr/>
            </a:lvl1pPr>
          </a:lstStyle>
          <a:p>
            <a:pPr>
              <a:defRPr/>
            </a:pPr>
            <a:fld id="{89D36B3D-EFD3-47A2-82AF-07B5235D9849}"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EEE93F6-6425-4EF3-82C0-A37C3A7DBDBD}" type="datetime1">
              <a:rPr lang="en-US" smtClean="0"/>
              <a:t>3/24/21</a:t>
            </a:fld>
            <a:endParaRPr lang="en-US"/>
          </a:p>
        </p:txBody>
      </p:sp>
      <p:sp>
        <p:nvSpPr>
          <p:cNvPr id="6" name="Footer Placeholder 4"/>
          <p:cNvSpPr>
            <a:spLocks noGrp="1"/>
          </p:cNvSpPr>
          <p:nvPr>
            <p:ph type="ftr" sz="quarter" idx="11"/>
          </p:nvPr>
        </p:nvSpPr>
        <p:spPr/>
        <p:txBody>
          <a:bodyPr/>
          <a:lstStyle>
            <a:lvl1pPr>
              <a:defRPr/>
            </a:lvl1pPr>
          </a:lstStyle>
          <a:p>
            <a:pPr>
              <a:defRPr/>
            </a:pPr>
            <a:r>
              <a:rPr lang="ru-RU"/>
              <a:t>Высшая школа экономики, Москва, 2016</a:t>
            </a:r>
            <a:endParaRPr lang="en-US"/>
          </a:p>
        </p:txBody>
      </p:sp>
      <p:sp>
        <p:nvSpPr>
          <p:cNvPr id="7" name="Slide Number Placeholder 5"/>
          <p:cNvSpPr>
            <a:spLocks noGrp="1"/>
          </p:cNvSpPr>
          <p:nvPr>
            <p:ph type="sldNum" sz="quarter" idx="12"/>
          </p:nvPr>
        </p:nvSpPr>
        <p:spPr/>
        <p:txBody>
          <a:bodyPr/>
          <a:lstStyle>
            <a:lvl1pPr>
              <a:defRPr/>
            </a:lvl1pPr>
          </a:lstStyle>
          <a:p>
            <a:pPr>
              <a:defRPr/>
            </a:pPr>
            <a:fld id="{D7C45757-2996-489D-9DE7-5C2053F788D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2AAC7BB-D749-47F0-91D7-85B9D5EBCB9D}" type="datetime1">
              <a:rPr lang="en-US" smtClean="0"/>
              <a:t>3/24/21</a:t>
            </a:fld>
            <a:endParaRPr lang="en-US"/>
          </a:p>
        </p:txBody>
      </p:sp>
      <p:sp>
        <p:nvSpPr>
          <p:cNvPr id="6" name="Footer Placeholder 4"/>
          <p:cNvSpPr>
            <a:spLocks noGrp="1"/>
          </p:cNvSpPr>
          <p:nvPr>
            <p:ph type="ftr" sz="quarter" idx="11"/>
          </p:nvPr>
        </p:nvSpPr>
        <p:spPr/>
        <p:txBody>
          <a:bodyPr/>
          <a:lstStyle>
            <a:lvl1pPr>
              <a:defRPr/>
            </a:lvl1pPr>
          </a:lstStyle>
          <a:p>
            <a:pPr>
              <a:defRPr/>
            </a:pPr>
            <a:r>
              <a:rPr lang="ru-RU"/>
              <a:t>Высшая школа экономики, Москва, 2016</a:t>
            </a:r>
            <a:endParaRPr lang="en-US"/>
          </a:p>
        </p:txBody>
      </p:sp>
      <p:sp>
        <p:nvSpPr>
          <p:cNvPr id="7" name="Slide Number Placeholder 5"/>
          <p:cNvSpPr>
            <a:spLocks noGrp="1"/>
          </p:cNvSpPr>
          <p:nvPr>
            <p:ph type="sldNum" sz="quarter" idx="12"/>
          </p:nvPr>
        </p:nvSpPr>
        <p:spPr/>
        <p:txBody>
          <a:bodyPr/>
          <a:lstStyle>
            <a:lvl1pPr>
              <a:defRPr/>
            </a:lvl1pPr>
          </a:lstStyle>
          <a:p>
            <a:pPr>
              <a:defRPr/>
            </a:pPr>
            <a:fld id="{8B60040B-1B69-4DF3-82DE-71CA80F2D89C}"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ea typeface="ＭＳ Ｐゴシック" charset="-128"/>
                <a:cs typeface="+mn-cs"/>
              </a:defRPr>
            </a:lvl1pPr>
          </a:lstStyle>
          <a:p>
            <a:pPr>
              <a:defRPr/>
            </a:pPr>
            <a:fld id="{F63D08E4-496C-403B-9B08-1E243BAB4A33}" type="datetime1">
              <a:rPr lang="en-US" smtClean="0"/>
              <a:t>3/24/21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r>
              <a:rPr lang="ru-RU"/>
              <a:t>Высшая школа экономики, Москва, 2016</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ea typeface="ＭＳ Ｐゴシック" charset="-128"/>
                <a:cs typeface="+mn-cs"/>
              </a:defRPr>
            </a:lvl1pPr>
          </a:lstStyle>
          <a:p>
            <a:pPr>
              <a:defRPr/>
            </a:pPr>
            <a:fld id="{B1F37826-9FC6-4A47-B435-94C6280B7F5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ＭＳ Ｐゴシック"/>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ＭＳ Ｐゴシック"/>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ＭＳ Ｐゴシック"/>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s://gurtam.com/en/blog/wialon-units-infographic"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pdfs.semanticscholar.org/c19f/c9aa2d5d57139ac75869%20aa12d113f3e288a2.pdf" TargetMode="External"/><Relationship Id="rId5" Type="http://schemas.openxmlformats.org/officeDocument/2006/relationships/hyperlink" Target="https://www.gminsights.com/industry-analysis/vehicle-tracking-market" TargetMode="External"/><Relationship Id="rId4" Type="http://schemas.openxmlformats.org/officeDocument/2006/relationships/hyperlink" Target="https://www.grandviewresearch.com/industry-analysis/vehicle-tracking-systems-marke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2.jpeg"/><Relationship Id="rId7"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9.tiff"/><Relationship Id="rId13" Type="http://schemas.openxmlformats.org/officeDocument/2006/relationships/image" Target="../media/image24.tiff"/><Relationship Id="rId18" Type="http://schemas.openxmlformats.org/officeDocument/2006/relationships/image" Target="../media/image29.tiff"/><Relationship Id="rId3" Type="http://schemas.openxmlformats.org/officeDocument/2006/relationships/image" Target="../media/image2.jpeg"/><Relationship Id="rId7" Type="http://schemas.openxmlformats.org/officeDocument/2006/relationships/image" Target="../media/image18.tiff"/><Relationship Id="rId12" Type="http://schemas.openxmlformats.org/officeDocument/2006/relationships/image" Target="../media/image23.tiff"/><Relationship Id="rId17" Type="http://schemas.openxmlformats.org/officeDocument/2006/relationships/image" Target="../media/image28.tiff"/><Relationship Id="rId2" Type="http://schemas.openxmlformats.org/officeDocument/2006/relationships/notesSlide" Target="../notesSlides/notesSlide9.xml"/><Relationship Id="rId16" Type="http://schemas.openxmlformats.org/officeDocument/2006/relationships/image" Target="../media/image27.tiff"/><Relationship Id="rId20"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tiff"/><Relationship Id="rId5" Type="http://schemas.openxmlformats.org/officeDocument/2006/relationships/image" Target="../media/image16.jpeg"/><Relationship Id="rId15" Type="http://schemas.openxmlformats.org/officeDocument/2006/relationships/image" Target="../media/image26.tiff"/><Relationship Id="rId10" Type="http://schemas.openxmlformats.org/officeDocument/2006/relationships/image" Target="../media/image21.tiff"/><Relationship Id="rId19" Type="http://schemas.openxmlformats.org/officeDocument/2006/relationships/image" Target="../media/image30.tiff"/><Relationship Id="rId4" Type="http://schemas.openxmlformats.org/officeDocument/2006/relationships/image" Target="../media/image15.png"/><Relationship Id="rId9" Type="http://schemas.openxmlformats.org/officeDocument/2006/relationships/image" Target="../media/image20.tiff"/><Relationship Id="rId14" Type="http://schemas.openxmlformats.org/officeDocument/2006/relationships/image" Target="../media/image25.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3314" name="Title 1"/>
          <p:cNvSpPr>
            <a:spLocks noGrp="1"/>
          </p:cNvSpPr>
          <p:nvPr>
            <p:ph type="ctrTitle"/>
          </p:nvPr>
        </p:nvSpPr>
        <p:spPr>
          <a:xfrm>
            <a:off x="373560" y="1919205"/>
            <a:ext cx="8562860" cy="2305954"/>
          </a:xfrm>
        </p:spPr>
        <p:txBody>
          <a:bodyPr/>
          <a:lstStyle/>
          <a:p>
            <a:pPr eaLnBrk="1" hangingPunct="1"/>
            <a:r>
              <a:rPr lang="en-US" sz="2800" b="1" dirty="0">
                <a:solidFill>
                  <a:srgbClr val="21386F"/>
                </a:solidFill>
              </a:rPr>
              <a:t>Vehicle Monitoring System Based on Mobile Devices</a:t>
            </a:r>
            <a:endParaRPr lang="en-US" sz="2600" b="1" dirty="0">
              <a:solidFill>
                <a:schemeClr val="accent4">
                  <a:lumMod val="50000"/>
                </a:schemeClr>
              </a:solidFill>
              <a:ea typeface="ＭＳ Ｐゴシック"/>
              <a:cs typeface="ＭＳ Ｐゴシック"/>
            </a:endParaRPr>
          </a:p>
        </p:txBody>
      </p:sp>
      <p:sp>
        <p:nvSpPr>
          <p:cNvPr id="13316" name="Subtitle 2"/>
          <p:cNvSpPr txBox="1">
            <a:spLocks/>
          </p:cNvSpPr>
          <p:nvPr/>
        </p:nvSpPr>
        <p:spPr bwMode="auto">
          <a:xfrm>
            <a:off x="1371600" y="6467475"/>
            <a:ext cx="6400800" cy="349250"/>
          </a:xfrm>
          <a:prstGeom prst="rect">
            <a:avLst/>
          </a:prstGeom>
          <a:noFill/>
          <a:ln w="9525">
            <a:noFill/>
            <a:miter lim="800000"/>
            <a:headEnd/>
            <a:tailEnd/>
          </a:ln>
        </p:spPr>
        <p:txBody>
          <a:bodyPr/>
          <a:lstStyle/>
          <a:p>
            <a:pPr algn="ctr">
              <a:spcBef>
                <a:spcPct val="20000"/>
              </a:spcBef>
            </a:pPr>
            <a:r>
              <a:rPr lang="en-US" sz="800" dirty="0">
                <a:solidFill>
                  <a:schemeClr val="bg1"/>
                </a:solidFill>
              </a:rPr>
              <a:t>Higher School of Economics</a:t>
            </a:r>
            <a:r>
              <a:rPr lang="ru-RU" sz="800" dirty="0">
                <a:solidFill>
                  <a:schemeClr val="bg1"/>
                </a:solidFill>
              </a:rPr>
              <a:t>,</a:t>
            </a:r>
            <a:r>
              <a:rPr lang="en-US" sz="800" dirty="0">
                <a:solidFill>
                  <a:schemeClr val="bg1"/>
                </a:solidFill>
              </a:rPr>
              <a:t> Moscow</a:t>
            </a:r>
            <a:r>
              <a:rPr lang="ru-RU" sz="800" dirty="0">
                <a:solidFill>
                  <a:schemeClr val="bg1"/>
                </a:solidFill>
              </a:rPr>
              <a:t>, 202</a:t>
            </a:r>
            <a:r>
              <a:rPr lang="en-US" sz="800" dirty="0">
                <a:solidFill>
                  <a:schemeClr val="bg1"/>
                </a:solidFill>
              </a:rPr>
              <a:t>1</a:t>
            </a:r>
            <a:endParaRPr lang="ru-RU" sz="800" dirty="0">
              <a:solidFill>
                <a:schemeClr val="bg1"/>
              </a:solidFill>
            </a:endParaRPr>
          </a:p>
          <a:p>
            <a:pPr algn="ctr">
              <a:spcBef>
                <a:spcPct val="20000"/>
              </a:spcBef>
            </a:pPr>
            <a:r>
              <a:rPr lang="en-US" sz="800" dirty="0">
                <a:solidFill>
                  <a:schemeClr val="bg1"/>
                </a:solidFill>
              </a:rPr>
              <a:t>www.hse.ru</a:t>
            </a:r>
            <a:r>
              <a:rPr lang="ru-RU" sz="800" dirty="0">
                <a:solidFill>
                  <a:schemeClr val="bg1"/>
                </a:solidFill>
              </a:rPr>
              <a:t> </a:t>
            </a:r>
            <a:endParaRPr kumimoji="1" lang="ru-RU" sz="800" dirty="0">
              <a:solidFill>
                <a:schemeClr val="bg1"/>
              </a:solidFill>
              <a:latin typeface="Myriad Pro"/>
            </a:endParaRPr>
          </a:p>
        </p:txBody>
      </p:sp>
      <p:sp>
        <p:nvSpPr>
          <p:cNvPr id="7" name="Subtitle 2"/>
          <p:cNvSpPr>
            <a:spLocks noGrp="1"/>
          </p:cNvSpPr>
          <p:nvPr>
            <p:ph type="subTitle" idx="1"/>
          </p:nvPr>
        </p:nvSpPr>
        <p:spPr>
          <a:xfrm>
            <a:off x="2380129" y="4137353"/>
            <a:ext cx="6400800" cy="1924051"/>
          </a:xfrm>
        </p:spPr>
        <p:txBody>
          <a:bodyPr/>
          <a:lstStyle/>
          <a:p>
            <a:pPr algn="r" eaLnBrk="1" hangingPunct="1"/>
            <a:r>
              <a:rPr lang="en-US" sz="1800" u="sng" dirty="0">
                <a:solidFill>
                  <a:schemeClr val="tx2"/>
                </a:solidFill>
                <a:latin typeface="+mj-lt"/>
                <a:ea typeface="MS PGothic" panose="020B0600070205080204" charset="-128"/>
                <a:cs typeface="+mj-lt"/>
              </a:rPr>
              <a:t>Student</a:t>
            </a:r>
            <a:r>
              <a:rPr lang="ru-RU" sz="1800" u="sng" dirty="0">
                <a:solidFill>
                  <a:schemeClr val="tx2"/>
                </a:solidFill>
                <a:latin typeface="+mj-lt"/>
                <a:ea typeface="MS PGothic" panose="020B0600070205080204" charset="-128"/>
                <a:cs typeface="+mj-lt"/>
              </a:rPr>
              <a:t>:</a:t>
            </a:r>
          </a:p>
          <a:p>
            <a:pPr algn="r" eaLnBrk="1" hangingPunct="1"/>
            <a:r>
              <a:rPr lang="en-US" sz="1800" dirty="0">
                <a:solidFill>
                  <a:schemeClr val="tx2"/>
                </a:solidFill>
                <a:latin typeface="+mj-lt"/>
                <a:ea typeface="MS PGothic" panose="020B0600070205080204" charset="-128"/>
                <a:cs typeface="+mj-lt"/>
              </a:rPr>
              <a:t>BSE</a:t>
            </a:r>
            <a:r>
              <a:rPr lang="ru-RU" sz="1800" dirty="0">
                <a:solidFill>
                  <a:schemeClr val="tx2"/>
                </a:solidFill>
                <a:latin typeface="+mj-lt"/>
                <a:ea typeface="MS PGothic" panose="020B0600070205080204" charset="-128"/>
                <a:cs typeface="+mj-lt"/>
              </a:rPr>
              <a:t>173</a:t>
            </a:r>
          </a:p>
          <a:p>
            <a:pPr algn="r" eaLnBrk="1" hangingPunct="1"/>
            <a:r>
              <a:rPr kumimoji="1" lang="en-US" sz="1800" b="1" dirty="0">
                <a:solidFill>
                  <a:schemeClr val="tx2"/>
                </a:solidFill>
                <a:latin typeface="+mj-lt"/>
                <a:cs typeface="+mj-lt"/>
              </a:rPr>
              <a:t>Roytman Sergey</a:t>
            </a:r>
            <a:endParaRPr kumimoji="1" lang="ru-RU" sz="1800" b="1" dirty="0">
              <a:solidFill>
                <a:schemeClr val="tx2"/>
              </a:solidFill>
              <a:latin typeface="+mj-lt"/>
              <a:cs typeface="+mj-lt"/>
            </a:endParaRPr>
          </a:p>
          <a:p>
            <a:pPr algn="r" eaLnBrk="1" hangingPunct="1"/>
            <a:r>
              <a:rPr kumimoji="1" lang="en-US" sz="1800" u="sng" dirty="0">
                <a:solidFill>
                  <a:schemeClr val="tx2"/>
                </a:solidFill>
                <a:latin typeface="+mj-lt"/>
                <a:ea typeface="MS PGothic" panose="020B0600070205080204" charset="-128"/>
                <a:cs typeface="+mj-lt"/>
              </a:rPr>
              <a:t>Supervisor</a:t>
            </a:r>
            <a:r>
              <a:rPr kumimoji="1" lang="ru-RU" sz="1800" u="sng" dirty="0">
                <a:solidFill>
                  <a:schemeClr val="tx2"/>
                </a:solidFill>
                <a:latin typeface="+mj-lt"/>
                <a:ea typeface="MS PGothic" panose="020B0600070205080204" charset="-128"/>
                <a:cs typeface="+mj-lt"/>
              </a:rPr>
              <a:t>:</a:t>
            </a:r>
            <a:r>
              <a:rPr kumimoji="1" lang="ru-RU" sz="1800" u="sng" dirty="0">
                <a:solidFill>
                  <a:srgbClr val="000066"/>
                </a:solidFill>
                <a:latin typeface="+mj-lt"/>
                <a:ea typeface="MS PGothic" panose="020B0600070205080204" charset="-128"/>
                <a:cs typeface="+mj-lt"/>
              </a:rPr>
              <a:t> </a:t>
            </a:r>
          </a:p>
          <a:p>
            <a:pPr algn="r" eaLnBrk="1" hangingPunct="1"/>
            <a:r>
              <a:rPr kumimoji="1" lang="en-US" sz="1800" dirty="0">
                <a:solidFill>
                  <a:schemeClr val="tx2"/>
                </a:solidFill>
                <a:latin typeface="+mj-lt"/>
                <a:cs typeface="+mj-lt"/>
              </a:rPr>
              <a:t>Department of Software Engineering</a:t>
            </a:r>
            <a:br>
              <a:rPr kumimoji="1" lang="ru-RU" sz="1800" dirty="0">
                <a:solidFill>
                  <a:schemeClr val="tx2"/>
                </a:solidFill>
                <a:latin typeface="+mj-lt"/>
                <a:cs typeface="+mj-lt"/>
              </a:rPr>
            </a:br>
            <a:r>
              <a:rPr kumimoji="1" lang="en-US" sz="1800" b="1" dirty="0">
                <a:solidFill>
                  <a:schemeClr val="tx2"/>
                </a:solidFill>
                <a:latin typeface="+mj-lt"/>
                <a:cs typeface="+mj-lt"/>
              </a:rPr>
              <a:t>Hadi Saleh</a:t>
            </a:r>
            <a:endParaRPr kumimoji="1" lang="ru-RU" sz="1800" b="1" dirty="0">
              <a:solidFill>
                <a:schemeClr val="tx2"/>
              </a:solidFill>
              <a:latin typeface="+mj-lt"/>
              <a:ea typeface="MS PGothic" panose="020B0600070205080204" charset="-128"/>
              <a:cs typeface="+mj-lt"/>
            </a:endParaRPr>
          </a:p>
        </p:txBody>
      </p:sp>
      <p:sp>
        <p:nvSpPr>
          <p:cNvPr id="5" name="Subtitle 2"/>
          <p:cNvSpPr txBox="1">
            <a:spLocks/>
          </p:cNvSpPr>
          <p:nvPr/>
        </p:nvSpPr>
        <p:spPr bwMode="auto">
          <a:xfrm>
            <a:off x="259946" y="5860689"/>
            <a:ext cx="3396343" cy="4014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ＭＳ Ｐゴシック"/>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ＭＳ Ｐゴシック"/>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ＭＳ Ｐゴシック"/>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ＭＳ Ｐゴシック"/>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eaLnBrk="1" hangingPunct="1"/>
            <a:endParaRPr lang="ru-RU" sz="1800" dirty="0">
              <a:solidFill>
                <a:schemeClr val="tx2"/>
              </a:solidFill>
              <a:latin typeface="+mj-lt"/>
              <a:ea typeface="MS PGothic" panose="020B0600070205080204" charset="-128"/>
              <a:cs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9" name="Title 1"/>
          <p:cNvSpPr txBox="1">
            <a:spLocks/>
          </p:cNvSpPr>
          <p:nvPr/>
        </p:nvSpPr>
        <p:spPr bwMode="auto">
          <a:xfrm>
            <a:off x="1428750" y="428625"/>
            <a:ext cx="7213600" cy="412750"/>
          </a:xfrm>
          <a:prstGeom prst="rect">
            <a:avLst/>
          </a:prstGeom>
          <a:noFill/>
          <a:ln w="9525">
            <a:noFill/>
            <a:miter lim="800000"/>
            <a:headEnd/>
            <a:tailEnd/>
          </a:ln>
        </p:spPr>
        <p:txBody>
          <a:bodyPr anchor="ctr"/>
          <a:lstStyle/>
          <a:p>
            <a:r>
              <a:rPr lang="en-US" sz="3000" b="1" dirty="0">
                <a:solidFill>
                  <a:schemeClr val="bg1"/>
                </a:solidFill>
                <a:latin typeface="+mj-lt"/>
              </a:rPr>
              <a:t>Expected outcome</a:t>
            </a:r>
            <a:endParaRPr lang="ru-RU" sz="3000" b="1" dirty="0">
              <a:solidFill>
                <a:schemeClr val="bg1"/>
              </a:solidFill>
              <a:latin typeface="+mj-lt"/>
            </a:endParaRPr>
          </a:p>
        </p:txBody>
      </p:sp>
      <p:sp>
        <p:nvSpPr>
          <p:cNvPr id="14345" name="Rectangle 11"/>
          <p:cNvSpPr>
            <a:spLocks noChangeArrowheads="1"/>
          </p:cNvSpPr>
          <p:nvPr/>
        </p:nvSpPr>
        <p:spPr bwMode="auto">
          <a:xfrm>
            <a:off x="7300913" y="5591175"/>
            <a:ext cx="674687" cy="369888"/>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2" name="Номер слайда 1"/>
          <p:cNvSpPr>
            <a:spLocks noGrp="1"/>
          </p:cNvSpPr>
          <p:nvPr>
            <p:ph type="sldNum" sz="quarter" idx="12"/>
          </p:nvPr>
        </p:nvSpPr>
        <p:spPr/>
        <p:txBody>
          <a:bodyPr/>
          <a:lstStyle/>
          <a:p>
            <a:pPr>
              <a:defRPr/>
            </a:pPr>
            <a:fld id="{CB65F501-F5CC-4E12-934E-78BB5E4DA208}" type="slidenum">
              <a:rPr lang="en-US" sz="1600" smtClean="0"/>
              <a:pPr>
                <a:defRPr/>
              </a:pPr>
              <a:t>10</a:t>
            </a:fld>
            <a:endParaRPr lang="en-US" sz="1600" dirty="0"/>
          </a:p>
        </p:txBody>
      </p:sp>
      <p:sp>
        <p:nvSpPr>
          <p:cNvPr id="10" name="Footer Placeholder 2"/>
          <p:cNvSpPr>
            <a:spLocks noGrp="1"/>
          </p:cNvSpPr>
          <p:nvPr>
            <p:ph type="ftr" sz="quarter" idx="11"/>
          </p:nvPr>
        </p:nvSpPr>
        <p:spPr>
          <a:xfrm>
            <a:off x="28455" y="6345333"/>
            <a:ext cx="2895600" cy="365125"/>
          </a:xfrm>
        </p:spPr>
        <p:txBody>
          <a:bodyPr/>
          <a:lstStyle/>
          <a:p>
            <a:pPr>
              <a:defRPr/>
            </a:pPr>
            <a:r>
              <a:rPr lang="en-US" dirty="0">
                <a:solidFill>
                  <a:schemeClr val="bg1"/>
                </a:solidFill>
              </a:rPr>
              <a:t>Higher school of Economics</a:t>
            </a:r>
            <a:r>
              <a:rPr lang="ru-RU" dirty="0">
                <a:solidFill>
                  <a:schemeClr val="bg1"/>
                </a:solidFill>
              </a:rPr>
              <a:t>, </a:t>
            </a:r>
            <a:r>
              <a:rPr lang="en-US" dirty="0">
                <a:solidFill>
                  <a:schemeClr val="bg1"/>
                </a:solidFill>
              </a:rPr>
              <a:t>Moscow</a:t>
            </a:r>
            <a:r>
              <a:rPr lang="ru-RU" dirty="0">
                <a:solidFill>
                  <a:schemeClr val="bg1"/>
                </a:solidFill>
              </a:rPr>
              <a:t>, 202</a:t>
            </a:r>
            <a:r>
              <a:rPr lang="en-US" dirty="0">
                <a:solidFill>
                  <a:schemeClr val="bg1"/>
                </a:solidFill>
              </a:rPr>
              <a:t>1</a:t>
            </a:r>
          </a:p>
        </p:txBody>
      </p:sp>
      <p:sp>
        <p:nvSpPr>
          <p:cNvPr id="8" name="Rectangle 12"/>
          <p:cNvSpPr>
            <a:spLocks noChangeArrowheads="1"/>
          </p:cNvSpPr>
          <p:nvPr/>
        </p:nvSpPr>
        <p:spPr bwMode="auto">
          <a:xfrm>
            <a:off x="255588" y="1540649"/>
            <a:ext cx="8578850" cy="400110"/>
          </a:xfrm>
          <a:prstGeom prst="rect">
            <a:avLst/>
          </a:prstGeom>
          <a:noFill/>
          <a:ln w="9525">
            <a:noFill/>
            <a:miter lim="800000"/>
            <a:headEnd/>
            <a:tailEnd/>
          </a:ln>
        </p:spPr>
        <p:txBody>
          <a:bodyPr wrap="square">
            <a:spAutoFit/>
          </a:bodyPr>
          <a:lstStyle/>
          <a:p>
            <a:pPr marL="342900" indent="-342900">
              <a:buFont typeface="Arial" charset="0"/>
              <a:buChar char="•"/>
            </a:pPr>
            <a:endParaRPr lang="ru-RU" sz="2000" dirty="0">
              <a:solidFill>
                <a:srgbClr val="003F82"/>
              </a:solidFill>
              <a:latin typeface="+mn-lt"/>
            </a:endParaRPr>
          </a:p>
        </p:txBody>
      </p:sp>
      <p:sp>
        <p:nvSpPr>
          <p:cNvPr id="9" name="Rectangle 12"/>
          <p:cNvSpPr>
            <a:spLocks noChangeArrowheads="1"/>
          </p:cNvSpPr>
          <p:nvPr/>
        </p:nvSpPr>
        <p:spPr bwMode="auto">
          <a:xfrm>
            <a:off x="255588" y="1540649"/>
            <a:ext cx="8578850" cy="2554545"/>
          </a:xfrm>
          <a:prstGeom prst="rect">
            <a:avLst/>
          </a:prstGeom>
          <a:noFill/>
          <a:ln w="9525">
            <a:noFill/>
            <a:miter lim="800000"/>
            <a:headEnd/>
            <a:tailEnd/>
          </a:ln>
        </p:spPr>
        <p:txBody>
          <a:bodyPr wrap="square">
            <a:spAutoFit/>
          </a:bodyPr>
          <a:lstStyle/>
          <a:p>
            <a:pPr marL="342900" indent="-342900">
              <a:buFont typeface="Arial" charset="0"/>
              <a:buChar char="•"/>
            </a:pPr>
            <a:r>
              <a:rPr lang="en-US" sz="2000" dirty="0">
                <a:solidFill>
                  <a:srgbClr val="003F82"/>
                </a:solidFill>
                <a:latin typeface="+mn-lt"/>
              </a:rPr>
              <a:t>The concept of using an Android application instead of a GPS tracker device was confirmed - it was possible to connect the application to the car's on-board software in order to obtain various information: for example, about fuel consumption </a:t>
            </a:r>
          </a:p>
          <a:p>
            <a:pPr marL="342900" indent="-342900">
              <a:buFont typeface="Arial" charset="0"/>
              <a:buChar char="•"/>
            </a:pPr>
            <a:r>
              <a:rPr lang="en-US" sz="2000" dirty="0">
                <a:solidFill>
                  <a:srgbClr val="003F82"/>
                </a:solidFill>
                <a:latin typeface="+mn-lt"/>
              </a:rPr>
              <a:t>A competitive vehicle monitoring system has been developed with functionality at least as listed in the functional requirements</a:t>
            </a:r>
          </a:p>
          <a:p>
            <a:pPr marL="342900" indent="-342900">
              <a:buFont typeface="Arial" charset="0"/>
              <a:buChar char="•"/>
            </a:pPr>
            <a:endParaRPr lang="en-US" sz="2000" dirty="0">
              <a:solidFill>
                <a:srgbClr val="003F82"/>
              </a:solidFill>
              <a:latin typeface="+mn-lt"/>
            </a:endParaRPr>
          </a:p>
          <a:p>
            <a:pPr marL="342900" indent="-342900">
              <a:buFont typeface="Arial" charset="0"/>
              <a:buChar char="•"/>
            </a:pPr>
            <a:endParaRPr lang="ru-RU" sz="2000" dirty="0">
              <a:solidFill>
                <a:srgbClr val="003F82"/>
              </a:solidFill>
              <a:latin typeface="+mn-lt"/>
            </a:endParaRPr>
          </a:p>
        </p:txBody>
      </p:sp>
    </p:spTree>
    <p:extLst>
      <p:ext uri="{BB962C8B-B14F-4D97-AF65-F5344CB8AC3E}">
        <p14:creationId xmlns:p14="http://schemas.microsoft.com/office/powerpoint/2010/main" val="848471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9" name="Title 1"/>
          <p:cNvSpPr txBox="1">
            <a:spLocks/>
          </p:cNvSpPr>
          <p:nvPr/>
        </p:nvSpPr>
        <p:spPr bwMode="auto">
          <a:xfrm>
            <a:off x="1428750" y="428625"/>
            <a:ext cx="7405688" cy="412750"/>
          </a:xfrm>
          <a:prstGeom prst="rect">
            <a:avLst/>
          </a:prstGeom>
          <a:noFill/>
          <a:ln w="9525">
            <a:noFill/>
            <a:miter lim="800000"/>
            <a:headEnd/>
            <a:tailEnd/>
          </a:ln>
        </p:spPr>
        <p:txBody>
          <a:bodyPr anchor="ctr"/>
          <a:lstStyle/>
          <a:p>
            <a:r>
              <a:rPr lang="en-US" sz="3000" b="1" dirty="0">
                <a:solidFill>
                  <a:schemeClr val="bg1"/>
                </a:solidFill>
                <a:latin typeface="+mj-lt"/>
              </a:rPr>
              <a:t>References</a:t>
            </a:r>
          </a:p>
        </p:txBody>
      </p:sp>
      <p:sp>
        <p:nvSpPr>
          <p:cNvPr id="14343" name="Rectangle 9"/>
          <p:cNvSpPr>
            <a:spLocks noChangeArrowheads="1"/>
          </p:cNvSpPr>
          <p:nvPr/>
        </p:nvSpPr>
        <p:spPr bwMode="auto">
          <a:xfrm>
            <a:off x="7300913" y="2255838"/>
            <a:ext cx="674687" cy="369887"/>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4" name="Rectangle 10"/>
          <p:cNvSpPr>
            <a:spLocks noChangeArrowheads="1"/>
          </p:cNvSpPr>
          <p:nvPr/>
        </p:nvSpPr>
        <p:spPr bwMode="auto">
          <a:xfrm>
            <a:off x="7300913" y="3967163"/>
            <a:ext cx="674687" cy="368300"/>
          </a:xfrm>
          <a:prstGeom prst="rect">
            <a:avLst/>
          </a:prstGeom>
          <a:noFill/>
          <a:ln w="9525">
            <a:noFill/>
            <a:miter lim="800000"/>
            <a:headEnd/>
            <a:tailEnd/>
          </a:ln>
        </p:spPr>
        <p:txBody>
          <a:bodyPr wrap="none">
            <a:spAutoFit/>
          </a:bodyPr>
          <a:lstStyle/>
          <a:p>
            <a:r>
              <a:rPr lang="ru-RU" dirty="0">
                <a:solidFill>
                  <a:srgbClr val="FFFFFF"/>
                </a:solidFill>
                <a:latin typeface="Myriad Pro"/>
              </a:rPr>
              <a:t>фото</a:t>
            </a:r>
            <a:endParaRPr lang="en-US" dirty="0">
              <a:solidFill>
                <a:srgbClr val="FFFFFF"/>
              </a:solidFill>
            </a:endParaRPr>
          </a:p>
        </p:txBody>
      </p:sp>
      <p:sp>
        <p:nvSpPr>
          <p:cNvPr id="14345" name="Rectangle 11"/>
          <p:cNvSpPr>
            <a:spLocks noChangeArrowheads="1"/>
          </p:cNvSpPr>
          <p:nvPr/>
        </p:nvSpPr>
        <p:spPr bwMode="auto">
          <a:xfrm>
            <a:off x="7300913" y="5591175"/>
            <a:ext cx="674687" cy="369888"/>
          </a:xfrm>
          <a:prstGeom prst="rect">
            <a:avLst/>
          </a:prstGeom>
          <a:noFill/>
          <a:ln w="9525">
            <a:noFill/>
            <a:miter lim="800000"/>
            <a:headEnd/>
            <a:tailEnd/>
          </a:ln>
        </p:spPr>
        <p:txBody>
          <a:bodyPr wrap="none">
            <a:spAutoFit/>
          </a:bodyPr>
          <a:lstStyle/>
          <a:p>
            <a:r>
              <a:rPr lang="ru-RU" dirty="0">
                <a:solidFill>
                  <a:srgbClr val="FFFFFF"/>
                </a:solidFill>
                <a:latin typeface="Myriad Pro"/>
              </a:rPr>
              <a:t>фото</a:t>
            </a:r>
            <a:endParaRPr lang="en-US" dirty="0">
              <a:solidFill>
                <a:srgbClr val="FFFFFF"/>
              </a:solidFill>
            </a:endParaRPr>
          </a:p>
        </p:txBody>
      </p:sp>
      <p:sp>
        <p:nvSpPr>
          <p:cNvPr id="2" name="Номер слайда 1"/>
          <p:cNvSpPr>
            <a:spLocks noGrp="1"/>
          </p:cNvSpPr>
          <p:nvPr>
            <p:ph type="sldNum" sz="quarter" idx="12"/>
          </p:nvPr>
        </p:nvSpPr>
        <p:spPr/>
        <p:txBody>
          <a:bodyPr/>
          <a:lstStyle/>
          <a:p>
            <a:pPr>
              <a:defRPr/>
            </a:pPr>
            <a:fld id="{CB65F501-F5CC-4E12-934E-78BB5E4DA208}" type="slidenum">
              <a:rPr lang="en-US" sz="1600" smtClean="0"/>
              <a:pPr>
                <a:defRPr/>
              </a:pPr>
              <a:t>11</a:t>
            </a:fld>
            <a:endParaRPr lang="en-US" sz="1600" dirty="0"/>
          </a:p>
        </p:txBody>
      </p:sp>
      <p:sp>
        <p:nvSpPr>
          <p:cNvPr id="10" name="Footer Placeholder 2"/>
          <p:cNvSpPr txBox="1">
            <a:spLocks/>
          </p:cNvSpPr>
          <p:nvPr/>
        </p:nvSpPr>
        <p:spPr>
          <a:xfrm>
            <a:off x="28455" y="6345333"/>
            <a:ext cx="2895600" cy="365125"/>
          </a:xfrm>
          <a:prstGeom prst="rect">
            <a:avLst/>
          </a:prstGeom>
        </p:spPr>
        <p:txBody>
          <a:bodyPr vert="horz" lIns="91440" tIns="45720" rIns="91440" bIns="45720" rtlCol="0" anchor="ctr"/>
          <a:lstStyle>
            <a:defPPr>
              <a:defRPr lang="en-US"/>
            </a:defPPr>
            <a:lvl1pPr algn="ctr" defTabSz="457200" rtl="0" fontAlgn="auto">
              <a:spcBef>
                <a:spcPts val="0"/>
              </a:spcBef>
              <a:spcAft>
                <a:spcPts val="0"/>
              </a:spcAft>
              <a:defRPr sz="1200" kern="1200">
                <a:solidFill>
                  <a:schemeClr val="tx1">
                    <a:tint val="75000"/>
                  </a:schemeClr>
                </a:solidFill>
                <a:latin typeface="+mn-lt"/>
                <a:ea typeface="+mn-ea"/>
                <a:cs typeface="+mn-cs"/>
              </a:defRPr>
            </a:lvl1pPr>
            <a:lvl2pPr marL="457200" algn="l" defTabSz="457200" rtl="0" fontAlgn="base">
              <a:spcBef>
                <a:spcPct val="0"/>
              </a:spcBef>
              <a:spcAft>
                <a:spcPct val="0"/>
              </a:spcAft>
              <a:defRPr kern="1200">
                <a:solidFill>
                  <a:schemeClr val="tx1"/>
                </a:solidFill>
                <a:latin typeface="Arial" charset="0"/>
                <a:ea typeface="ＭＳ Ｐゴシック"/>
                <a:cs typeface="ＭＳ Ｐゴシック"/>
              </a:defRPr>
            </a:lvl2pPr>
            <a:lvl3pPr marL="914400" algn="l" defTabSz="457200" rtl="0" fontAlgn="base">
              <a:spcBef>
                <a:spcPct val="0"/>
              </a:spcBef>
              <a:spcAft>
                <a:spcPct val="0"/>
              </a:spcAft>
              <a:defRPr kern="1200">
                <a:solidFill>
                  <a:schemeClr val="tx1"/>
                </a:solidFill>
                <a:latin typeface="Arial" charset="0"/>
                <a:ea typeface="ＭＳ Ｐゴシック"/>
                <a:cs typeface="ＭＳ Ｐゴシック"/>
              </a:defRPr>
            </a:lvl3pPr>
            <a:lvl4pPr marL="1371600" algn="l" defTabSz="457200" rtl="0" fontAlgn="base">
              <a:spcBef>
                <a:spcPct val="0"/>
              </a:spcBef>
              <a:spcAft>
                <a:spcPct val="0"/>
              </a:spcAft>
              <a:defRPr kern="1200">
                <a:solidFill>
                  <a:schemeClr val="tx1"/>
                </a:solidFill>
                <a:latin typeface="Arial" charset="0"/>
                <a:ea typeface="ＭＳ Ｐゴシック"/>
                <a:cs typeface="ＭＳ Ｐゴシック"/>
              </a:defRPr>
            </a:lvl4pPr>
            <a:lvl5pPr marL="1828800" algn="l" defTabSz="457200" rtl="0" fontAlgn="base">
              <a:spcBef>
                <a:spcPct val="0"/>
              </a:spcBef>
              <a:spcAft>
                <a:spcPct val="0"/>
              </a:spcAft>
              <a:defRPr kern="1200">
                <a:solidFill>
                  <a:schemeClr val="tx1"/>
                </a:solidFill>
                <a:latin typeface="Arial" charset="0"/>
                <a:ea typeface="ＭＳ Ｐゴシック"/>
                <a:cs typeface="ＭＳ Ｐゴシック"/>
              </a:defRPr>
            </a:lvl5pPr>
            <a:lvl6pPr marL="2286000" algn="l" defTabSz="914400" rtl="0" eaLnBrk="1" latinLnBrk="0" hangingPunct="1">
              <a:defRPr kern="1200">
                <a:solidFill>
                  <a:schemeClr val="tx1"/>
                </a:solidFill>
                <a:latin typeface="Arial" charset="0"/>
                <a:ea typeface="ＭＳ Ｐゴシック"/>
                <a:cs typeface="ＭＳ Ｐゴシック"/>
              </a:defRPr>
            </a:lvl6pPr>
            <a:lvl7pPr marL="2743200" algn="l" defTabSz="914400" rtl="0" eaLnBrk="1" latinLnBrk="0" hangingPunct="1">
              <a:defRPr kern="1200">
                <a:solidFill>
                  <a:schemeClr val="tx1"/>
                </a:solidFill>
                <a:latin typeface="Arial" charset="0"/>
                <a:ea typeface="ＭＳ Ｐゴシック"/>
                <a:cs typeface="ＭＳ Ｐゴシック"/>
              </a:defRPr>
            </a:lvl7pPr>
            <a:lvl8pPr marL="3200400" algn="l" defTabSz="914400" rtl="0" eaLnBrk="1" latinLnBrk="0" hangingPunct="1">
              <a:defRPr kern="1200">
                <a:solidFill>
                  <a:schemeClr val="tx1"/>
                </a:solidFill>
                <a:latin typeface="Arial" charset="0"/>
                <a:ea typeface="ＭＳ Ｐゴシック"/>
                <a:cs typeface="ＭＳ Ｐゴシック"/>
              </a:defRPr>
            </a:lvl8pPr>
            <a:lvl9pPr marL="3657600" algn="l" defTabSz="914400" rtl="0" eaLnBrk="1" latinLnBrk="0" hangingPunct="1">
              <a:defRPr kern="1200">
                <a:solidFill>
                  <a:schemeClr val="tx1"/>
                </a:solidFill>
                <a:latin typeface="Arial" charset="0"/>
                <a:ea typeface="ＭＳ Ｐゴシック"/>
                <a:cs typeface="ＭＳ Ｐゴシック"/>
              </a:defRPr>
            </a:lvl9pPr>
          </a:lstStyle>
          <a:p>
            <a:pPr>
              <a:defRPr/>
            </a:pPr>
            <a:r>
              <a:rPr lang="en-US" dirty="0">
                <a:solidFill>
                  <a:schemeClr val="bg1"/>
                </a:solidFill>
              </a:rPr>
              <a:t>Higher school of Economics</a:t>
            </a:r>
            <a:r>
              <a:rPr lang="ru-RU" dirty="0">
                <a:solidFill>
                  <a:schemeClr val="bg1"/>
                </a:solidFill>
              </a:rPr>
              <a:t>, </a:t>
            </a:r>
            <a:r>
              <a:rPr lang="en-US" dirty="0">
                <a:solidFill>
                  <a:schemeClr val="bg1"/>
                </a:solidFill>
              </a:rPr>
              <a:t>Moscow</a:t>
            </a:r>
            <a:r>
              <a:rPr lang="ru-RU" dirty="0">
                <a:solidFill>
                  <a:schemeClr val="bg1"/>
                </a:solidFill>
              </a:rPr>
              <a:t>, 202</a:t>
            </a:r>
            <a:r>
              <a:rPr lang="en-US" dirty="0">
                <a:solidFill>
                  <a:schemeClr val="bg1"/>
                </a:solidFill>
              </a:rPr>
              <a:t>1</a:t>
            </a:r>
          </a:p>
        </p:txBody>
      </p:sp>
      <p:sp>
        <p:nvSpPr>
          <p:cNvPr id="9" name="Прямоугольник 8"/>
          <p:cNvSpPr/>
          <p:nvPr/>
        </p:nvSpPr>
        <p:spPr>
          <a:xfrm>
            <a:off x="127794" y="1347897"/>
            <a:ext cx="8888412" cy="2800767"/>
          </a:xfrm>
          <a:prstGeom prst="rect">
            <a:avLst/>
          </a:prstGeom>
        </p:spPr>
        <p:txBody>
          <a:bodyPr wrap="square">
            <a:spAutoFit/>
          </a:bodyPr>
          <a:lstStyle/>
          <a:p>
            <a:pPr marL="342900" indent="-342900">
              <a:spcAft>
                <a:spcPts val="0"/>
              </a:spcAft>
              <a:buFont typeface="+mj-lt"/>
              <a:buAutoNum type="arabicParenR"/>
              <a:tabLst>
                <a:tab pos="228600" algn="l"/>
                <a:tab pos="449580" algn="l"/>
              </a:tabLst>
            </a:pPr>
            <a:r>
              <a:rPr lang="en-US" sz="1600" dirty="0">
                <a:solidFill>
                  <a:schemeClr val="tx2"/>
                </a:solidFill>
                <a:latin typeface="+mn-lt"/>
                <a:ea typeface="Calibri" charset="0"/>
              </a:rPr>
              <a:t>Vehicle Tracking Systems Market Size</a:t>
            </a:r>
            <a:r>
              <a:rPr lang="ru-RU" sz="1600" dirty="0">
                <a:solidFill>
                  <a:schemeClr val="tx2"/>
                </a:solidFill>
                <a:latin typeface="+mn-lt"/>
                <a:ea typeface="Calibri" charset="0"/>
              </a:rPr>
              <a:t> </a:t>
            </a:r>
            <a:r>
              <a:rPr lang="en-US" sz="1600" dirty="0">
                <a:solidFill>
                  <a:schemeClr val="tx2"/>
                </a:solidFill>
                <a:latin typeface="+mn-lt"/>
                <a:ea typeface="Calibri" charset="0"/>
              </a:rPr>
              <a:t>[Online</a:t>
            </a:r>
            <a:r>
              <a:rPr lang="ru-RU" sz="1600" dirty="0">
                <a:solidFill>
                  <a:schemeClr val="tx2"/>
                </a:solidFill>
                <a:latin typeface="+mn-lt"/>
                <a:ea typeface="Calibri" charset="0"/>
              </a:rPr>
              <a:t>] / </a:t>
            </a:r>
            <a:r>
              <a:rPr lang="en-US" sz="1600" dirty="0">
                <a:solidFill>
                  <a:schemeClr val="tx2"/>
                </a:solidFill>
                <a:latin typeface="+mn-lt"/>
                <a:ea typeface="Calibri" charset="0"/>
              </a:rPr>
              <a:t>Available</a:t>
            </a:r>
            <a:r>
              <a:rPr lang="ru-RU" sz="1600" dirty="0">
                <a:solidFill>
                  <a:schemeClr val="tx2"/>
                </a:solidFill>
                <a:latin typeface="+mn-lt"/>
                <a:ea typeface="Calibri" charset="0"/>
              </a:rPr>
              <a:t>: </a:t>
            </a:r>
            <a:r>
              <a:rPr lang="en-US" sz="1600" dirty="0">
                <a:solidFill>
                  <a:schemeClr val="tx2"/>
                </a:solidFill>
                <a:latin typeface="+mn-lt"/>
                <a:ea typeface="Calibri" charset="0"/>
                <a:hlinkClick r:id="rId4"/>
              </a:rPr>
              <a:t>https://www.grandviewresearch.com/industry-analysis/vehicle-tracking-systems-market</a:t>
            </a:r>
            <a:r>
              <a:rPr lang="en-US" sz="1600" dirty="0">
                <a:solidFill>
                  <a:schemeClr val="tx2"/>
                </a:solidFill>
                <a:latin typeface="+mn-lt"/>
                <a:ea typeface="Calibri" charset="0"/>
              </a:rPr>
              <a:t> </a:t>
            </a:r>
            <a:r>
              <a:rPr lang="ru-RU" sz="1600" dirty="0">
                <a:solidFill>
                  <a:schemeClr val="tx2"/>
                </a:solidFill>
                <a:latin typeface="+mn-lt"/>
                <a:ea typeface="Calibri" charset="0"/>
              </a:rPr>
              <a:t>, </a:t>
            </a:r>
            <a:r>
              <a:rPr lang="en-GB" sz="1600" dirty="0">
                <a:solidFill>
                  <a:schemeClr val="tx2"/>
                </a:solidFill>
                <a:latin typeface="+mn-lt"/>
                <a:ea typeface="Calibri" charset="0"/>
              </a:rPr>
              <a:t>[Accessed Feb. 18, 2021].</a:t>
            </a:r>
            <a:endParaRPr lang="ru-RU" sz="1600" dirty="0">
              <a:solidFill>
                <a:schemeClr val="tx2"/>
              </a:solidFill>
              <a:latin typeface="+mn-lt"/>
              <a:ea typeface="Calibri" charset="0"/>
            </a:endParaRPr>
          </a:p>
          <a:p>
            <a:pPr marL="342900" indent="-342900">
              <a:spcAft>
                <a:spcPts val="0"/>
              </a:spcAft>
              <a:buFont typeface="+mj-lt"/>
              <a:buAutoNum type="arabicParenR"/>
              <a:tabLst>
                <a:tab pos="228600" algn="l"/>
                <a:tab pos="449580" algn="l"/>
              </a:tabLst>
            </a:pPr>
            <a:r>
              <a:rPr lang="en-US" sz="1600" dirty="0">
                <a:solidFill>
                  <a:schemeClr val="tx2"/>
                </a:solidFill>
                <a:latin typeface="+mn-lt"/>
                <a:ea typeface="Calibri" charset="0"/>
              </a:rPr>
              <a:t>Vehicle Tracking Device Market Statistics [Online</a:t>
            </a:r>
            <a:r>
              <a:rPr lang="ru-RU" sz="1600" dirty="0">
                <a:solidFill>
                  <a:schemeClr val="tx2"/>
                </a:solidFill>
                <a:latin typeface="+mn-lt"/>
                <a:ea typeface="Calibri" charset="0"/>
              </a:rPr>
              <a:t>]</a:t>
            </a:r>
            <a:r>
              <a:rPr lang="en-US" sz="1600" dirty="0">
                <a:solidFill>
                  <a:schemeClr val="tx2"/>
                </a:solidFill>
                <a:latin typeface="+mn-lt"/>
                <a:ea typeface="Calibri" charset="0"/>
              </a:rPr>
              <a:t> / Available</a:t>
            </a:r>
            <a:r>
              <a:rPr lang="ru-RU" sz="1600" dirty="0">
                <a:solidFill>
                  <a:schemeClr val="tx2"/>
                </a:solidFill>
                <a:latin typeface="+mn-lt"/>
                <a:ea typeface="Calibri" charset="0"/>
              </a:rPr>
              <a:t>: </a:t>
            </a:r>
            <a:r>
              <a:rPr lang="en-US" sz="1600" dirty="0">
                <a:solidFill>
                  <a:schemeClr val="tx2"/>
                </a:solidFill>
                <a:latin typeface="+mn-lt"/>
                <a:ea typeface="Calibri" charset="0"/>
                <a:hlinkClick r:id="rId5"/>
              </a:rPr>
              <a:t>https://www.gminsights.com/industry-analysis/vehicle-tracking-market</a:t>
            </a:r>
            <a:r>
              <a:rPr lang="en-US" sz="1600" dirty="0">
                <a:solidFill>
                  <a:schemeClr val="tx2"/>
                </a:solidFill>
                <a:latin typeface="+mn-lt"/>
                <a:ea typeface="Calibri" charset="0"/>
              </a:rPr>
              <a:t> </a:t>
            </a:r>
            <a:r>
              <a:rPr lang="ru-RU" sz="1600" dirty="0">
                <a:solidFill>
                  <a:schemeClr val="tx2"/>
                </a:solidFill>
                <a:latin typeface="+mn-lt"/>
                <a:ea typeface="Calibri" charset="0"/>
              </a:rPr>
              <a:t>, </a:t>
            </a:r>
            <a:r>
              <a:rPr lang="en-GB" sz="1600" dirty="0">
                <a:solidFill>
                  <a:schemeClr val="tx2"/>
                </a:solidFill>
                <a:latin typeface="+mn-lt"/>
                <a:ea typeface="Calibri" charset="0"/>
              </a:rPr>
              <a:t>[Accessed Feb. 18, 2021].</a:t>
            </a:r>
            <a:endParaRPr lang="ru-RU" sz="1600" dirty="0">
              <a:solidFill>
                <a:schemeClr val="tx2"/>
              </a:solidFill>
              <a:latin typeface="+mn-lt"/>
              <a:ea typeface="Calibri" charset="0"/>
            </a:endParaRPr>
          </a:p>
          <a:p>
            <a:pPr marL="342900" indent="-342900">
              <a:spcAft>
                <a:spcPts val="0"/>
              </a:spcAft>
              <a:buFont typeface="+mj-lt"/>
              <a:buAutoNum type="arabicParenR"/>
              <a:tabLst>
                <a:tab pos="228600" algn="l"/>
                <a:tab pos="449580" algn="l"/>
              </a:tabLst>
            </a:pPr>
            <a:r>
              <a:rPr lang="en-GB" sz="1600" dirty="0">
                <a:solidFill>
                  <a:schemeClr val="tx2"/>
                </a:solidFill>
                <a:latin typeface="+mn-lt"/>
                <a:ea typeface="Calibri" charset="0"/>
              </a:rPr>
              <a:t>Verma P. and Bhatia J. S. (2013). “Design and development of GPS-GSM based tracking system with Google Map based monitoring”. June 2013. [Online] / Available: </a:t>
            </a:r>
            <a:r>
              <a:rPr lang="en-GB" sz="1600" dirty="0">
                <a:solidFill>
                  <a:schemeClr val="tx2"/>
                </a:solidFill>
                <a:latin typeface="+mn-lt"/>
                <a:ea typeface="Calibri" charset="0"/>
                <a:hlinkClick r:id="rId6"/>
              </a:rPr>
              <a:t>https://pdfs.semanticscholar.org/c19f/c9aa2d5d57139ac75869 aa12d113f3e288a2.pdf</a:t>
            </a:r>
            <a:r>
              <a:rPr lang="en-GB" sz="1600" dirty="0">
                <a:solidFill>
                  <a:schemeClr val="tx2"/>
                </a:solidFill>
                <a:latin typeface="+mn-lt"/>
                <a:ea typeface="Calibri" charset="0"/>
              </a:rPr>
              <a:t>  [Accessed Feb. 18, 2021].</a:t>
            </a:r>
            <a:endParaRPr lang="ru-RU" sz="1600" dirty="0">
              <a:solidFill>
                <a:schemeClr val="tx2"/>
              </a:solidFill>
              <a:latin typeface="+mn-lt"/>
              <a:ea typeface="Calibri" charset="0"/>
            </a:endParaRPr>
          </a:p>
          <a:p>
            <a:pPr marL="342900" indent="-342900">
              <a:spcAft>
                <a:spcPts val="0"/>
              </a:spcAft>
              <a:buFont typeface="+mj-lt"/>
              <a:buAutoNum type="arabicParenR"/>
              <a:tabLst>
                <a:tab pos="228600" algn="l"/>
                <a:tab pos="449580" algn="l"/>
              </a:tabLst>
            </a:pPr>
            <a:r>
              <a:rPr lang="en-GB" sz="1600" dirty="0">
                <a:solidFill>
                  <a:schemeClr val="tx2"/>
                </a:solidFill>
                <a:latin typeface="+mn-lt"/>
                <a:ea typeface="Calibri" charset="0"/>
              </a:rPr>
              <a:t>Leonid </a:t>
            </a:r>
            <a:r>
              <a:rPr lang="en-GB" sz="1600" dirty="0" err="1">
                <a:solidFill>
                  <a:schemeClr val="tx2"/>
                </a:solidFill>
                <a:latin typeface="+mn-lt"/>
                <a:ea typeface="Calibri" charset="0"/>
              </a:rPr>
              <a:t>Losich</a:t>
            </a:r>
            <a:r>
              <a:rPr lang="en-GB" sz="1600" dirty="0">
                <a:solidFill>
                  <a:schemeClr val="tx2"/>
                </a:solidFill>
                <a:latin typeface="+mn-lt"/>
                <a:ea typeface="Calibri" charset="0"/>
              </a:rPr>
              <a:t> “Infographic: 2,500,000 units on Wialon in figures”. 6, November 2020. [Online] / Available: </a:t>
            </a:r>
            <a:r>
              <a:rPr lang="en-GB" sz="1600" dirty="0">
                <a:solidFill>
                  <a:schemeClr val="tx2"/>
                </a:solidFill>
                <a:latin typeface="+mn-lt"/>
                <a:ea typeface="Calibri" charset="0"/>
                <a:hlinkClick r:id="rId7"/>
              </a:rPr>
              <a:t>https://gurtam.com/en/blog/wialon-units-infographic</a:t>
            </a:r>
            <a:r>
              <a:rPr lang="en-GB" sz="1600" dirty="0">
                <a:solidFill>
                  <a:schemeClr val="tx2"/>
                </a:solidFill>
                <a:latin typeface="+mn-lt"/>
                <a:ea typeface="Calibri" charset="0"/>
              </a:rPr>
              <a:t> [Accessed Feb. 18, 2021].</a:t>
            </a:r>
            <a:endParaRPr lang="ru-RU" sz="1600" dirty="0">
              <a:solidFill>
                <a:schemeClr val="tx2"/>
              </a:solidFill>
              <a:latin typeface="+mn-lt"/>
              <a:ea typeface="Calibri" charset="0"/>
            </a:endParaRPr>
          </a:p>
        </p:txBody>
      </p:sp>
    </p:spTree>
    <p:extLst>
      <p:ext uri="{BB962C8B-B14F-4D97-AF65-F5344CB8AC3E}">
        <p14:creationId xmlns:p14="http://schemas.microsoft.com/office/powerpoint/2010/main" val="3891451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Subtitle 2"/>
          <p:cNvSpPr txBox="1">
            <a:spLocks/>
          </p:cNvSpPr>
          <p:nvPr/>
        </p:nvSpPr>
        <p:spPr bwMode="auto">
          <a:xfrm>
            <a:off x="0" y="4544244"/>
            <a:ext cx="9143999"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ＭＳ Ｐゴシック"/>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ＭＳ Ｐゴシック"/>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ＭＳ Ｐゴシック"/>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ＭＳ Ｐゴシック"/>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600" dirty="0">
                <a:solidFill>
                  <a:schemeClr val="tx2"/>
                </a:solidFill>
                <a:ea typeface="MS PGothic" panose="020B0600070205080204" charset="-128"/>
                <a:cs typeface="MS PGothic" panose="020B0600070205080204" charset="-128"/>
              </a:rPr>
              <a:t>Sergey Roytman</a:t>
            </a:r>
          </a:p>
          <a:p>
            <a:r>
              <a:rPr lang="en-US" sz="1600" dirty="0">
                <a:solidFill>
                  <a:schemeClr val="tx2"/>
                </a:solidFill>
              </a:rPr>
              <a:t>siroytman@edu.hse.ru</a:t>
            </a:r>
            <a:endParaRPr lang="en-US" sz="1600" dirty="0">
              <a:solidFill>
                <a:schemeClr val="tx2"/>
              </a:solidFill>
              <a:ea typeface="MS PGothic" panose="020B0600070205080204" charset="-128"/>
              <a:cs typeface="MS PGothic" panose="020B0600070205080204" charset="-128"/>
            </a:endParaRPr>
          </a:p>
          <a:p>
            <a:endParaRPr lang="en-US" sz="1200" dirty="0">
              <a:solidFill>
                <a:srgbClr val="003F82"/>
              </a:solidFill>
              <a:ea typeface="MS PGothic" panose="020B0600070205080204" charset="-128"/>
              <a:cs typeface="MS PGothic" panose="020B0600070205080204" charset="-128"/>
            </a:endParaRPr>
          </a:p>
          <a:p>
            <a:r>
              <a:rPr lang="en-US" sz="1200" dirty="0">
                <a:solidFill>
                  <a:srgbClr val="003F82"/>
                </a:solidFill>
                <a:ea typeface="MS PGothic" panose="020B0600070205080204" charset="-128"/>
                <a:cs typeface="MS PGothic" panose="020B0600070205080204" charset="-128"/>
              </a:rPr>
              <a:t>Moscow </a:t>
            </a:r>
            <a:r>
              <a:rPr lang="ru-RU" sz="1200" dirty="0">
                <a:solidFill>
                  <a:srgbClr val="003F82"/>
                </a:solidFill>
                <a:ea typeface="MS PGothic" panose="020B0600070205080204" charset="-128"/>
                <a:cs typeface="MS PGothic" panose="020B0600070205080204" charset="-128"/>
              </a:rPr>
              <a:t>- 20</a:t>
            </a:r>
            <a:r>
              <a:rPr lang="en-US" sz="1200" dirty="0">
                <a:solidFill>
                  <a:srgbClr val="003F82"/>
                </a:solidFill>
                <a:ea typeface="MS PGothic" panose="020B0600070205080204" charset="-128"/>
                <a:cs typeface="MS PGothic" panose="020B0600070205080204" charset="-128"/>
              </a:rPr>
              <a:t>21</a:t>
            </a:r>
            <a:endParaRPr lang="en-US" altLang="ru-RU" sz="1200" dirty="0">
              <a:solidFill>
                <a:srgbClr val="003F82"/>
              </a:solidFill>
              <a:ea typeface="MS PGothic" panose="020B0600070205080204" charset="-128"/>
              <a:cs typeface="MS PGothic" panose="020B0600070205080204" charset="-128"/>
            </a:endParaRPr>
          </a:p>
        </p:txBody>
      </p:sp>
      <p:sp>
        <p:nvSpPr>
          <p:cNvPr id="8" name="Rectangle 7">
            <a:extLst>
              <a:ext uri="{FF2B5EF4-FFF2-40B4-BE49-F238E27FC236}">
                <a16:creationId xmlns:a16="http://schemas.microsoft.com/office/drawing/2014/main" id="{EB827DCD-82B7-A94D-94C0-5920DA5C655E}"/>
              </a:ext>
            </a:extLst>
          </p:cNvPr>
          <p:cNvSpPr/>
          <p:nvPr/>
        </p:nvSpPr>
        <p:spPr>
          <a:xfrm>
            <a:off x="2323069" y="2709048"/>
            <a:ext cx="4572000" cy="15322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RU"/>
          </a:p>
        </p:txBody>
      </p:sp>
      <p:sp>
        <p:nvSpPr>
          <p:cNvPr id="9" name="Rectangle 8">
            <a:extLst>
              <a:ext uri="{FF2B5EF4-FFF2-40B4-BE49-F238E27FC236}">
                <a16:creationId xmlns:a16="http://schemas.microsoft.com/office/drawing/2014/main" id="{E85C35CB-BBBC-CA4A-905B-F19C2E3A1F09}"/>
              </a:ext>
            </a:extLst>
          </p:cNvPr>
          <p:cNvSpPr/>
          <p:nvPr/>
        </p:nvSpPr>
        <p:spPr>
          <a:xfrm>
            <a:off x="2285999" y="2313756"/>
            <a:ext cx="4572000" cy="1569660"/>
          </a:xfrm>
          <a:prstGeom prst="rect">
            <a:avLst/>
          </a:prstGeom>
        </p:spPr>
        <p:txBody>
          <a:bodyPr>
            <a:spAutoFit/>
          </a:bodyPr>
          <a:lstStyle/>
          <a:p>
            <a:pPr algn="ctr">
              <a:defRPr/>
            </a:pPr>
            <a:r>
              <a:rPr lang="en-US" sz="4800" dirty="0">
                <a:solidFill>
                  <a:srgbClr val="21386F"/>
                </a:solidFill>
                <a:latin typeface="+mj-lt"/>
              </a:rPr>
              <a:t>Thank you for </a:t>
            </a:r>
          </a:p>
          <a:p>
            <a:pPr algn="ctr">
              <a:defRPr/>
            </a:pPr>
            <a:r>
              <a:rPr lang="en-US" sz="4800" dirty="0">
                <a:solidFill>
                  <a:srgbClr val="21386F"/>
                </a:solidFill>
                <a:latin typeface="+mj-lt"/>
              </a:rPr>
              <a:t>your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9" name="Title 1"/>
          <p:cNvSpPr txBox="1">
            <a:spLocks/>
          </p:cNvSpPr>
          <p:nvPr/>
        </p:nvSpPr>
        <p:spPr bwMode="auto">
          <a:xfrm>
            <a:off x="1428750" y="428625"/>
            <a:ext cx="7213600" cy="412750"/>
          </a:xfrm>
          <a:prstGeom prst="rect">
            <a:avLst/>
          </a:prstGeom>
          <a:noFill/>
          <a:ln w="9525">
            <a:noFill/>
            <a:miter lim="800000"/>
            <a:headEnd/>
            <a:tailEnd/>
          </a:ln>
        </p:spPr>
        <p:txBody>
          <a:bodyPr anchor="ctr"/>
          <a:lstStyle/>
          <a:p>
            <a:r>
              <a:rPr lang="en-US" sz="3000" b="1" dirty="0">
                <a:solidFill>
                  <a:schemeClr val="bg1"/>
                </a:solidFill>
                <a:latin typeface="+mj-lt"/>
              </a:rPr>
              <a:t>Subject field description</a:t>
            </a:r>
          </a:p>
        </p:txBody>
      </p:sp>
      <p:sp>
        <p:nvSpPr>
          <p:cNvPr id="14346" name="Rectangle 12"/>
          <p:cNvSpPr>
            <a:spLocks noChangeArrowheads="1"/>
          </p:cNvSpPr>
          <p:nvPr/>
        </p:nvSpPr>
        <p:spPr bwMode="auto">
          <a:xfrm>
            <a:off x="28455" y="1600999"/>
            <a:ext cx="3994494" cy="3724096"/>
          </a:xfrm>
          <a:prstGeom prst="rect">
            <a:avLst/>
          </a:prstGeom>
          <a:noFill/>
          <a:ln w="9525">
            <a:noFill/>
            <a:miter lim="800000"/>
            <a:headEnd/>
            <a:tailEnd/>
          </a:ln>
        </p:spPr>
        <p:txBody>
          <a:bodyPr wrap="square">
            <a:spAutoFit/>
          </a:bodyPr>
          <a:lstStyle/>
          <a:p>
            <a:pPr marL="285750" indent="-285750">
              <a:buFont typeface="Arial" panose="020B0604020202020204" pitchFamily="34" charset="0"/>
              <a:buChar char="•"/>
            </a:pPr>
            <a:endParaRPr lang="ru-RU" sz="2000" dirty="0">
              <a:solidFill>
                <a:srgbClr val="003F82"/>
              </a:solidFill>
              <a:latin typeface="+mn-lt"/>
            </a:endParaRPr>
          </a:p>
          <a:p>
            <a:r>
              <a:rPr lang="en-US" sz="2400" b="1" dirty="0">
                <a:solidFill>
                  <a:srgbClr val="003F82"/>
                </a:solidFill>
                <a:latin typeface="+mn-lt"/>
              </a:rPr>
              <a:t>Applications</a:t>
            </a:r>
            <a:endParaRPr lang="ru-RU" sz="2400" b="1" dirty="0">
              <a:solidFill>
                <a:srgbClr val="003F82"/>
              </a:solidFill>
              <a:latin typeface="+mn-lt"/>
            </a:endParaRPr>
          </a:p>
          <a:p>
            <a:pPr marL="285750" indent="-285750">
              <a:buFont typeface="Arial" panose="020B0604020202020204" pitchFamily="34" charset="0"/>
              <a:buChar char="•"/>
            </a:pPr>
            <a:r>
              <a:rPr lang="en-US" sz="2400" dirty="0">
                <a:solidFill>
                  <a:srgbClr val="003F82"/>
                </a:solidFill>
                <a:latin typeface="+mn-lt"/>
              </a:rPr>
              <a:t>State sector</a:t>
            </a:r>
            <a:r>
              <a:rPr lang="ru-RU" sz="2400" dirty="0">
                <a:solidFill>
                  <a:srgbClr val="003F82"/>
                </a:solidFill>
                <a:latin typeface="+mn-lt"/>
              </a:rPr>
              <a:t>:</a:t>
            </a:r>
          </a:p>
          <a:p>
            <a:pPr marL="742950" lvl="1" indent="-285750">
              <a:buFont typeface="Arial" panose="020B0604020202020204" pitchFamily="34" charset="0"/>
              <a:buChar char="•"/>
            </a:pPr>
            <a:r>
              <a:rPr lang="en-US" sz="2400" dirty="0">
                <a:solidFill>
                  <a:srgbClr val="003F82"/>
                </a:solidFill>
                <a:latin typeface="+mn-lt"/>
              </a:rPr>
              <a:t>Public transport</a:t>
            </a:r>
            <a:endParaRPr lang="ru-RU" sz="2400" dirty="0">
              <a:solidFill>
                <a:srgbClr val="003F82"/>
              </a:solidFill>
              <a:latin typeface="+mn-lt"/>
            </a:endParaRPr>
          </a:p>
          <a:p>
            <a:pPr marL="742950" lvl="1" indent="-285750">
              <a:buFont typeface="Arial" panose="020B0604020202020204" pitchFamily="34" charset="0"/>
              <a:buChar char="•"/>
            </a:pPr>
            <a:r>
              <a:rPr lang="en-US" sz="2400" dirty="0">
                <a:solidFill>
                  <a:srgbClr val="003F82"/>
                </a:solidFill>
                <a:latin typeface="+mn-lt"/>
              </a:rPr>
              <a:t>Garbage trucks</a:t>
            </a:r>
            <a:endParaRPr lang="ru-RU" sz="2400" dirty="0">
              <a:solidFill>
                <a:srgbClr val="003F82"/>
              </a:solidFill>
              <a:latin typeface="+mn-lt"/>
            </a:endParaRPr>
          </a:p>
          <a:p>
            <a:pPr marL="742950" lvl="1" indent="-285750">
              <a:buFont typeface="Arial" panose="020B0604020202020204" pitchFamily="34" charset="0"/>
              <a:buChar char="•"/>
            </a:pPr>
            <a:r>
              <a:rPr lang="mr-IN" sz="2400" dirty="0">
                <a:solidFill>
                  <a:srgbClr val="003F82"/>
                </a:solidFill>
                <a:latin typeface="+mn-lt"/>
              </a:rPr>
              <a:t>…</a:t>
            </a:r>
            <a:endParaRPr lang="ru-RU" sz="2400" dirty="0">
              <a:solidFill>
                <a:srgbClr val="003F82"/>
              </a:solidFill>
              <a:latin typeface="+mn-lt"/>
            </a:endParaRPr>
          </a:p>
          <a:p>
            <a:pPr marL="285750" indent="-285750">
              <a:buFont typeface="Arial" panose="020B0604020202020204" pitchFamily="34" charset="0"/>
              <a:buChar char="•"/>
            </a:pPr>
            <a:r>
              <a:rPr lang="en-US" sz="2400" dirty="0">
                <a:solidFill>
                  <a:srgbClr val="003F82"/>
                </a:solidFill>
                <a:latin typeface="+mn-lt"/>
              </a:rPr>
              <a:t>Private sector</a:t>
            </a:r>
            <a:r>
              <a:rPr lang="ru-RU" sz="2400" dirty="0">
                <a:solidFill>
                  <a:srgbClr val="003F82"/>
                </a:solidFill>
                <a:latin typeface="+mn-lt"/>
              </a:rPr>
              <a:t>:</a:t>
            </a:r>
          </a:p>
          <a:p>
            <a:pPr marL="742950" lvl="1" indent="-285750">
              <a:buFont typeface="Arial" panose="020B0604020202020204" pitchFamily="34" charset="0"/>
              <a:buChar char="•"/>
            </a:pPr>
            <a:r>
              <a:rPr lang="en-US" sz="2400" dirty="0">
                <a:solidFill>
                  <a:srgbClr val="003F82"/>
                </a:solidFill>
                <a:latin typeface="+mn-lt"/>
              </a:rPr>
              <a:t>Delivery</a:t>
            </a:r>
            <a:endParaRPr lang="ru-RU" sz="2400" dirty="0">
              <a:solidFill>
                <a:srgbClr val="003F82"/>
              </a:solidFill>
              <a:latin typeface="+mn-lt"/>
            </a:endParaRPr>
          </a:p>
          <a:p>
            <a:pPr marL="742950" lvl="1" indent="-285750">
              <a:buFont typeface="Arial" panose="020B0604020202020204" pitchFamily="34" charset="0"/>
              <a:buChar char="•"/>
            </a:pPr>
            <a:r>
              <a:rPr lang="en-US" sz="2400" dirty="0">
                <a:solidFill>
                  <a:srgbClr val="003F82"/>
                </a:solidFill>
                <a:latin typeface="+mn-lt"/>
              </a:rPr>
              <a:t>Taxi</a:t>
            </a:r>
            <a:endParaRPr lang="ru-RU" sz="2400" dirty="0">
              <a:solidFill>
                <a:srgbClr val="003F82"/>
              </a:solidFill>
              <a:latin typeface="+mn-lt"/>
            </a:endParaRPr>
          </a:p>
          <a:p>
            <a:pPr marL="742950" lvl="1" indent="-285750">
              <a:buFont typeface="Arial" panose="020B0604020202020204" pitchFamily="34" charset="0"/>
              <a:buChar char="•"/>
            </a:pPr>
            <a:r>
              <a:rPr lang="mr-IN" sz="2400" dirty="0">
                <a:solidFill>
                  <a:srgbClr val="003F82"/>
                </a:solidFill>
                <a:latin typeface="+mn-lt"/>
              </a:rPr>
              <a:t>…</a:t>
            </a:r>
            <a:endParaRPr lang="ru-RU" sz="2400" dirty="0">
              <a:solidFill>
                <a:srgbClr val="003F82"/>
              </a:solidFill>
              <a:latin typeface="+mn-lt"/>
            </a:endParaRPr>
          </a:p>
        </p:txBody>
      </p:sp>
      <p:sp>
        <p:nvSpPr>
          <p:cNvPr id="2" name="Номер слайда 1"/>
          <p:cNvSpPr>
            <a:spLocks noGrp="1"/>
          </p:cNvSpPr>
          <p:nvPr>
            <p:ph type="sldNum" sz="quarter" idx="12"/>
          </p:nvPr>
        </p:nvSpPr>
        <p:spPr/>
        <p:txBody>
          <a:bodyPr/>
          <a:lstStyle/>
          <a:p>
            <a:pPr>
              <a:defRPr/>
            </a:pPr>
            <a:fld id="{CB65F501-F5CC-4E12-934E-78BB5E4DA208}" type="slidenum">
              <a:rPr lang="en-US" sz="1600" smtClean="0"/>
              <a:pPr>
                <a:defRPr/>
              </a:pPr>
              <a:t>2</a:t>
            </a:fld>
            <a:endParaRPr lang="en-US" sz="1600" dirty="0"/>
          </a:p>
        </p:txBody>
      </p:sp>
      <p:sp>
        <p:nvSpPr>
          <p:cNvPr id="3" name="Footer Placeholder 2"/>
          <p:cNvSpPr>
            <a:spLocks noGrp="1"/>
          </p:cNvSpPr>
          <p:nvPr>
            <p:ph type="ftr" sz="quarter" idx="11"/>
          </p:nvPr>
        </p:nvSpPr>
        <p:spPr>
          <a:xfrm>
            <a:off x="28455" y="6345333"/>
            <a:ext cx="2895600" cy="365125"/>
          </a:xfrm>
        </p:spPr>
        <p:txBody>
          <a:bodyPr/>
          <a:lstStyle/>
          <a:p>
            <a:pPr>
              <a:defRPr/>
            </a:pPr>
            <a:r>
              <a:rPr lang="en-US" dirty="0">
                <a:solidFill>
                  <a:schemeClr val="bg1"/>
                </a:solidFill>
              </a:rPr>
              <a:t>Higher school of Economics</a:t>
            </a:r>
            <a:r>
              <a:rPr lang="ru-RU" dirty="0">
                <a:solidFill>
                  <a:schemeClr val="bg1"/>
                </a:solidFill>
              </a:rPr>
              <a:t>, </a:t>
            </a:r>
            <a:r>
              <a:rPr lang="en-US" dirty="0">
                <a:solidFill>
                  <a:schemeClr val="bg1"/>
                </a:solidFill>
              </a:rPr>
              <a:t>Moscow</a:t>
            </a:r>
            <a:r>
              <a:rPr lang="ru-RU" dirty="0">
                <a:solidFill>
                  <a:schemeClr val="bg1"/>
                </a:solidFill>
              </a:rPr>
              <a:t>, 202</a:t>
            </a:r>
            <a:r>
              <a:rPr lang="en-US" dirty="0">
                <a:solidFill>
                  <a:schemeClr val="bg1"/>
                </a:solidFill>
              </a:rPr>
              <a:t>1</a:t>
            </a:r>
          </a:p>
        </p:txBody>
      </p:sp>
      <p:pic>
        <p:nvPicPr>
          <p:cNvPr id="7" name="Рисунок 6"/>
          <p:cNvPicPr>
            <a:picLocks noChangeAspect="1"/>
          </p:cNvPicPr>
          <p:nvPr/>
        </p:nvPicPr>
        <p:blipFill>
          <a:blip r:embed="rId4"/>
          <a:stretch>
            <a:fillRect/>
          </a:stretch>
        </p:blipFill>
        <p:spPr>
          <a:xfrm>
            <a:off x="3571103" y="1802309"/>
            <a:ext cx="5436973" cy="4919166"/>
          </a:xfrm>
          <a:prstGeom prst="rect">
            <a:avLst/>
          </a:prstGeom>
        </p:spPr>
      </p:pic>
      <p:sp>
        <p:nvSpPr>
          <p:cNvPr id="8" name="Прямоугольник 7"/>
          <p:cNvSpPr/>
          <p:nvPr/>
        </p:nvSpPr>
        <p:spPr>
          <a:xfrm>
            <a:off x="197438" y="1339389"/>
            <a:ext cx="8444912" cy="523220"/>
          </a:xfrm>
          <a:prstGeom prst="rect">
            <a:avLst/>
          </a:prstGeom>
        </p:spPr>
        <p:txBody>
          <a:bodyPr wrap="square">
            <a:spAutoFit/>
          </a:bodyPr>
          <a:lstStyle/>
          <a:p>
            <a:r>
              <a:rPr lang="en-US" sz="2800" b="1" dirty="0">
                <a:solidFill>
                  <a:srgbClr val="003F82"/>
                </a:solidFill>
                <a:latin typeface="+mj-lt"/>
              </a:rPr>
              <a:t>Vehicle Monitoring Systems</a:t>
            </a:r>
            <a:endParaRPr lang="ru-RU" sz="2800" dirty="0">
              <a:solidFill>
                <a:srgbClr val="003F82"/>
              </a:solidFill>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9" name="Title 1"/>
          <p:cNvSpPr txBox="1">
            <a:spLocks/>
          </p:cNvSpPr>
          <p:nvPr/>
        </p:nvSpPr>
        <p:spPr bwMode="auto">
          <a:xfrm>
            <a:off x="1428750" y="428625"/>
            <a:ext cx="7213600" cy="412750"/>
          </a:xfrm>
          <a:prstGeom prst="rect">
            <a:avLst/>
          </a:prstGeom>
          <a:noFill/>
          <a:ln w="9525">
            <a:noFill/>
            <a:miter lim="800000"/>
            <a:headEnd/>
            <a:tailEnd/>
          </a:ln>
        </p:spPr>
        <p:txBody>
          <a:bodyPr anchor="ctr"/>
          <a:lstStyle/>
          <a:p>
            <a:r>
              <a:rPr lang="en-US" sz="3000" b="1" dirty="0">
                <a:solidFill>
                  <a:schemeClr val="bg1"/>
                </a:solidFill>
                <a:latin typeface="+mj-lt"/>
              </a:rPr>
              <a:t>Basic definitions</a:t>
            </a:r>
          </a:p>
        </p:txBody>
      </p:sp>
      <p:sp>
        <p:nvSpPr>
          <p:cNvPr id="14343" name="Rectangle 9"/>
          <p:cNvSpPr>
            <a:spLocks noChangeArrowheads="1"/>
          </p:cNvSpPr>
          <p:nvPr/>
        </p:nvSpPr>
        <p:spPr bwMode="auto">
          <a:xfrm>
            <a:off x="7300913" y="2255838"/>
            <a:ext cx="674687" cy="369887"/>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4" name="Rectangle 10"/>
          <p:cNvSpPr>
            <a:spLocks noChangeArrowheads="1"/>
          </p:cNvSpPr>
          <p:nvPr/>
        </p:nvSpPr>
        <p:spPr bwMode="auto">
          <a:xfrm>
            <a:off x="7300913" y="3967163"/>
            <a:ext cx="674687" cy="368300"/>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5" name="Rectangle 11"/>
          <p:cNvSpPr>
            <a:spLocks noChangeArrowheads="1"/>
          </p:cNvSpPr>
          <p:nvPr/>
        </p:nvSpPr>
        <p:spPr bwMode="auto">
          <a:xfrm>
            <a:off x="7300913" y="5591175"/>
            <a:ext cx="674687" cy="369888"/>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2" name="Номер слайда 1"/>
          <p:cNvSpPr>
            <a:spLocks noGrp="1"/>
          </p:cNvSpPr>
          <p:nvPr>
            <p:ph type="sldNum" sz="quarter" idx="12"/>
          </p:nvPr>
        </p:nvSpPr>
        <p:spPr/>
        <p:txBody>
          <a:bodyPr/>
          <a:lstStyle/>
          <a:p>
            <a:pPr>
              <a:defRPr/>
            </a:pPr>
            <a:fld id="{CB65F501-F5CC-4E12-934E-78BB5E4DA208}" type="slidenum">
              <a:rPr lang="en-US" sz="1600" smtClean="0"/>
              <a:pPr>
                <a:defRPr/>
              </a:pPr>
              <a:t>3</a:t>
            </a:fld>
            <a:endParaRPr lang="en-US" sz="1600" dirty="0"/>
          </a:p>
        </p:txBody>
      </p:sp>
      <p:sp>
        <p:nvSpPr>
          <p:cNvPr id="10" name="Footer Placeholder 2"/>
          <p:cNvSpPr>
            <a:spLocks noGrp="1"/>
          </p:cNvSpPr>
          <p:nvPr>
            <p:ph type="ftr" sz="quarter" idx="11"/>
          </p:nvPr>
        </p:nvSpPr>
        <p:spPr>
          <a:xfrm>
            <a:off x="28455" y="6345333"/>
            <a:ext cx="2895600" cy="365125"/>
          </a:xfrm>
        </p:spPr>
        <p:txBody>
          <a:bodyPr/>
          <a:lstStyle/>
          <a:p>
            <a:pPr>
              <a:defRPr/>
            </a:pPr>
            <a:r>
              <a:rPr lang="en-US" dirty="0">
                <a:solidFill>
                  <a:schemeClr val="bg1"/>
                </a:solidFill>
              </a:rPr>
              <a:t>Higher school of Economics</a:t>
            </a:r>
            <a:r>
              <a:rPr lang="ru-RU" dirty="0">
                <a:solidFill>
                  <a:schemeClr val="bg1"/>
                </a:solidFill>
              </a:rPr>
              <a:t>, </a:t>
            </a:r>
            <a:r>
              <a:rPr lang="en-US" dirty="0">
                <a:solidFill>
                  <a:schemeClr val="bg1"/>
                </a:solidFill>
              </a:rPr>
              <a:t>Moscow</a:t>
            </a:r>
            <a:r>
              <a:rPr lang="ru-RU" dirty="0">
                <a:solidFill>
                  <a:schemeClr val="bg1"/>
                </a:solidFill>
              </a:rPr>
              <a:t>, 202</a:t>
            </a:r>
            <a:r>
              <a:rPr lang="en-US" dirty="0">
                <a:solidFill>
                  <a:schemeClr val="bg1"/>
                </a:solidFill>
              </a:rPr>
              <a:t>1</a:t>
            </a:r>
          </a:p>
        </p:txBody>
      </p:sp>
      <p:graphicFrame>
        <p:nvGraphicFramePr>
          <p:cNvPr id="11" name="Таблица 10"/>
          <p:cNvGraphicFramePr>
            <a:graphicFrameLocks noGrp="1"/>
          </p:cNvGraphicFramePr>
          <p:nvPr>
            <p:extLst>
              <p:ext uri="{D42A27DB-BD31-4B8C-83A1-F6EECF244321}">
                <p14:modId xmlns:p14="http://schemas.microsoft.com/office/powerpoint/2010/main" val="3999633936"/>
              </p:ext>
            </p:extLst>
          </p:nvPr>
        </p:nvGraphicFramePr>
        <p:xfrm>
          <a:off x="1216019" y="1906878"/>
          <a:ext cx="6759581" cy="1910729"/>
        </p:xfrm>
        <a:graphic>
          <a:graphicData uri="http://schemas.openxmlformats.org/drawingml/2006/table">
            <a:tbl>
              <a:tblPr firstRow="1" firstCol="1" bandRow="1">
                <a:tableStyleId>{5C22544A-7EE6-4342-B048-85BDC9FD1C3A}</a:tableStyleId>
              </a:tblPr>
              <a:tblGrid>
                <a:gridCol w="1513211">
                  <a:extLst>
                    <a:ext uri="{9D8B030D-6E8A-4147-A177-3AD203B41FA5}">
                      <a16:colId xmlns:a16="http://schemas.microsoft.com/office/drawing/2014/main" val="20001"/>
                    </a:ext>
                  </a:extLst>
                </a:gridCol>
                <a:gridCol w="5246370">
                  <a:extLst>
                    <a:ext uri="{9D8B030D-6E8A-4147-A177-3AD203B41FA5}">
                      <a16:colId xmlns:a16="http://schemas.microsoft.com/office/drawing/2014/main" val="20002"/>
                    </a:ext>
                  </a:extLst>
                </a:gridCol>
              </a:tblGrid>
              <a:tr h="276051">
                <a:tc>
                  <a:txBody>
                    <a:bodyPr/>
                    <a:lstStyle/>
                    <a:p>
                      <a:pPr indent="450215" algn="ctr">
                        <a:lnSpc>
                          <a:spcPct val="115000"/>
                        </a:lnSpc>
                        <a:spcAft>
                          <a:spcPts val="600"/>
                        </a:spcAft>
                      </a:pPr>
                      <a:r>
                        <a:rPr lang="en-US" sz="1100" dirty="0">
                          <a:effectLst/>
                          <a:latin typeface="Times New Roman" charset="0"/>
                          <a:ea typeface="Calibri" charset="0"/>
                        </a:rPr>
                        <a:t>Term</a:t>
                      </a:r>
                      <a:endParaRPr lang="ru-RU" sz="1100" dirty="0">
                        <a:effectLst/>
                        <a:latin typeface="Times New Roman" charset="0"/>
                        <a:ea typeface="Calibri" charset="0"/>
                      </a:endParaRPr>
                    </a:p>
                  </a:txBody>
                  <a:tcPr marL="54661" marR="54661" marT="0" marB="0"/>
                </a:tc>
                <a:tc>
                  <a:txBody>
                    <a:bodyPr/>
                    <a:lstStyle/>
                    <a:p>
                      <a:pPr indent="450215" algn="ctr">
                        <a:lnSpc>
                          <a:spcPct val="115000"/>
                        </a:lnSpc>
                        <a:spcAft>
                          <a:spcPts val="600"/>
                        </a:spcAft>
                      </a:pPr>
                      <a:r>
                        <a:rPr lang="en-US" sz="1100" dirty="0">
                          <a:effectLst/>
                        </a:rPr>
                        <a:t>Definition</a:t>
                      </a:r>
                      <a:endParaRPr lang="ru-RU" sz="1100" dirty="0">
                        <a:effectLst/>
                        <a:latin typeface="Times New Roman" charset="0"/>
                        <a:ea typeface="Calibri" charset="0"/>
                      </a:endParaRPr>
                    </a:p>
                  </a:txBody>
                  <a:tcPr marL="54661" marR="54661" marT="0" marB="0"/>
                </a:tc>
                <a:extLst>
                  <a:ext uri="{0D108BD9-81ED-4DB2-BD59-A6C34878D82A}">
                    <a16:rowId xmlns:a16="http://schemas.microsoft.com/office/drawing/2014/main" val="10000"/>
                  </a:ext>
                </a:extLst>
              </a:tr>
              <a:tr h="1634678">
                <a:tc>
                  <a:txBody>
                    <a:bodyPr/>
                    <a:lstStyle/>
                    <a:p>
                      <a:pPr indent="-69215" algn="ctr">
                        <a:lnSpc>
                          <a:spcPct val="115000"/>
                        </a:lnSpc>
                        <a:spcAft>
                          <a:spcPts val="600"/>
                        </a:spcAft>
                      </a:pPr>
                      <a:r>
                        <a:rPr lang="en-US" sz="1800" dirty="0">
                          <a:effectLst/>
                          <a:latin typeface="Calibri" charset="0"/>
                          <a:ea typeface="Calibri" charset="0"/>
                          <a:cs typeface="Calibri" charset="0"/>
                        </a:rPr>
                        <a:t>GPS</a:t>
                      </a:r>
                      <a:r>
                        <a:rPr lang="en-US" sz="1800" baseline="0" dirty="0">
                          <a:effectLst/>
                          <a:latin typeface="Calibri" charset="0"/>
                          <a:ea typeface="Calibri" charset="0"/>
                          <a:cs typeface="Calibri" charset="0"/>
                        </a:rPr>
                        <a:t> t</a:t>
                      </a:r>
                      <a:r>
                        <a:rPr lang="en-US" sz="1800" dirty="0">
                          <a:effectLst/>
                          <a:latin typeface="Calibri" charset="0"/>
                          <a:ea typeface="Calibri" charset="0"/>
                          <a:cs typeface="Calibri" charset="0"/>
                        </a:rPr>
                        <a:t>racker</a:t>
                      </a:r>
                      <a:endParaRPr lang="ru-RU" sz="1800" dirty="0">
                        <a:effectLst/>
                        <a:latin typeface="Calibri" charset="0"/>
                        <a:ea typeface="Calibri" charset="0"/>
                        <a:cs typeface="Calibri" charset="0"/>
                      </a:endParaRPr>
                    </a:p>
                  </a:txBody>
                  <a:tcPr marL="54661" marR="54661" marT="0" marB="0"/>
                </a:tc>
                <a:tc>
                  <a:txBody>
                    <a:bodyPr/>
                    <a:lstStyle/>
                    <a:p>
                      <a:pPr marL="0" marR="0" lvl="0" indent="450215" algn="l" defTabSz="457200" rtl="0" eaLnBrk="1" fontAlgn="auto" latinLnBrk="0" hangingPunct="1">
                        <a:lnSpc>
                          <a:spcPct val="115000"/>
                        </a:lnSpc>
                        <a:spcBef>
                          <a:spcPts val="0"/>
                        </a:spcBef>
                        <a:spcAft>
                          <a:spcPts val="600"/>
                        </a:spcAft>
                        <a:buClrTx/>
                        <a:buSzTx/>
                        <a:buFontTx/>
                        <a:buNone/>
                        <a:tabLst/>
                        <a:defRPr/>
                      </a:pPr>
                      <a:r>
                        <a:rPr lang="en-US" sz="1800" b="0" i="0" kern="1200" dirty="0">
                          <a:solidFill>
                            <a:schemeClr val="dk1"/>
                          </a:solidFill>
                          <a:effectLst/>
                          <a:latin typeface="+mn-lt"/>
                          <a:ea typeface="+mn-ea"/>
                          <a:cs typeface="+mn-cs"/>
                        </a:rPr>
                        <a:t>Hardware device, which </a:t>
                      </a:r>
                      <a:r>
                        <a:rPr lang="en-GB" sz="1800" kern="1200" dirty="0">
                          <a:solidFill>
                            <a:schemeClr val="dk1"/>
                          </a:solidFill>
                          <a:effectLst/>
                          <a:latin typeface="+mn-lt"/>
                          <a:ea typeface="+mn-ea"/>
                          <a:cs typeface="+mn-cs"/>
                        </a:rPr>
                        <a:t>connects to the vehicle on-board software in order to obtain and send to the server all desired information about the vehicle state, using mobile network</a:t>
                      </a:r>
                      <a:endParaRPr lang="en-GB" dirty="0"/>
                    </a:p>
                  </a:txBody>
                  <a:tcPr marL="54661" marR="5466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9939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9" name="Title 1"/>
          <p:cNvSpPr txBox="1">
            <a:spLocks/>
          </p:cNvSpPr>
          <p:nvPr/>
        </p:nvSpPr>
        <p:spPr bwMode="auto">
          <a:xfrm>
            <a:off x="1428750" y="428625"/>
            <a:ext cx="7213600" cy="412750"/>
          </a:xfrm>
          <a:prstGeom prst="rect">
            <a:avLst/>
          </a:prstGeom>
          <a:noFill/>
          <a:ln w="9525">
            <a:noFill/>
            <a:miter lim="800000"/>
            <a:headEnd/>
            <a:tailEnd/>
          </a:ln>
        </p:spPr>
        <p:txBody>
          <a:bodyPr anchor="ctr"/>
          <a:lstStyle/>
          <a:p>
            <a:r>
              <a:rPr lang="en-US" sz="3000" b="1" dirty="0">
                <a:solidFill>
                  <a:schemeClr val="bg1"/>
                </a:solidFill>
                <a:latin typeface="+mj-lt"/>
              </a:rPr>
              <a:t>Relevance of the topic</a:t>
            </a:r>
          </a:p>
        </p:txBody>
      </p:sp>
      <p:sp>
        <p:nvSpPr>
          <p:cNvPr id="14343" name="Rectangle 9"/>
          <p:cNvSpPr>
            <a:spLocks noChangeArrowheads="1"/>
          </p:cNvSpPr>
          <p:nvPr/>
        </p:nvSpPr>
        <p:spPr bwMode="auto">
          <a:xfrm>
            <a:off x="7300913" y="2255838"/>
            <a:ext cx="674687" cy="369887"/>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4" name="Rectangle 10"/>
          <p:cNvSpPr>
            <a:spLocks noChangeArrowheads="1"/>
          </p:cNvSpPr>
          <p:nvPr/>
        </p:nvSpPr>
        <p:spPr bwMode="auto">
          <a:xfrm>
            <a:off x="7300913" y="3967163"/>
            <a:ext cx="674687" cy="368300"/>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5" name="Rectangle 11"/>
          <p:cNvSpPr>
            <a:spLocks noChangeArrowheads="1"/>
          </p:cNvSpPr>
          <p:nvPr/>
        </p:nvSpPr>
        <p:spPr bwMode="auto">
          <a:xfrm>
            <a:off x="7300913" y="5591175"/>
            <a:ext cx="674687" cy="369888"/>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2" name="Номер слайда 1"/>
          <p:cNvSpPr>
            <a:spLocks noGrp="1"/>
          </p:cNvSpPr>
          <p:nvPr>
            <p:ph type="sldNum" sz="quarter" idx="12"/>
          </p:nvPr>
        </p:nvSpPr>
        <p:spPr/>
        <p:txBody>
          <a:bodyPr/>
          <a:lstStyle/>
          <a:p>
            <a:pPr>
              <a:defRPr/>
            </a:pPr>
            <a:fld id="{CB65F501-F5CC-4E12-934E-78BB5E4DA208}" type="slidenum">
              <a:rPr lang="en-US" sz="1600" smtClean="0"/>
              <a:pPr>
                <a:defRPr/>
              </a:pPr>
              <a:t>4</a:t>
            </a:fld>
            <a:endParaRPr lang="en-US" sz="1600" dirty="0"/>
          </a:p>
        </p:txBody>
      </p:sp>
      <p:sp>
        <p:nvSpPr>
          <p:cNvPr id="10" name="Footer Placeholder 2"/>
          <p:cNvSpPr>
            <a:spLocks noGrp="1"/>
          </p:cNvSpPr>
          <p:nvPr>
            <p:ph type="ftr" sz="quarter" idx="11"/>
          </p:nvPr>
        </p:nvSpPr>
        <p:spPr>
          <a:xfrm>
            <a:off x="28455" y="6345333"/>
            <a:ext cx="2895600" cy="365125"/>
          </a:xfrm>
        </p:spPr>
        <p:txBody>
          <a:bodyPr/>
          <a:lstStyle/>
          <a:p>
            <a:pPr>
              <a:defRPr/>
            </a:pPr>
            <a:r>
              <a:rPr lang="en-US" dirty="0">
                <a:solidFill>
                  <a:schemeClr val="bg1"/>
                </a:solidFill>
              </a:rPr>
              <a:t>Higher school of Economics</a:t>
            </a:r>
            <a:r>
              <a:rPr lang="ru-RU" dirty="0">
                <a:solidFill>
                  <a:schemeClr val="bg1"/>
                </a:solidFill>
              </a:rPr>
              <a:t>, </a:t>
            </a:r>
            <a:r>
              <a:rPr lang="en-US" dirty="0">
                <a:solidFill>
                  <a:schemeClr val="bg1"/>
                </a:solidFill>
              </a:rPr>
              <a:t>Moscow</a:t>
            </a:r>
            <a:r>
              <a:rPr lang="ru-RU" dirty="0">
                <a:solidFill>
                  <a:schemeClr val="bg1"/>
                </a:solidFill>
              </a:rPr>
              <a:t>, 202</a:t>
            </a:r>
            <a:r>
              <a:rPr lang="en-US" dirty="0">
                <a:solidFill>
                  <a:schemeClr val="bg1"/>
                </a:solidFill>
              </a:rPr>
              <a:t>1</a:t>
            </a:r>
          </a:p>
        </p:txBody>
      </p:sp>
      <p:sp>
        <p:nvSpPr>
          <p:cNvPr id="11" name="Rectangle 12"/>
          <p:cNvSpPr>
            <a:spLocks noChangeArrowheads="1"/>
          </p:cNvSpPr>
          <p:nvPr/>
        </p:nvSpPr>
        <p:spPr bwMode="auto">
          <a:xfrm>
            <a:off x="107949" y="1388197"/>
            <a:ext cx="8578851" cy="830997"/>
          </a:xfrm>
          <a:prstGeom prst="rect">
            <a:avLst/>
          </a:prstGeom>
          <a:noFill/>
          <a:ln w="9525">
            <a:noFill/>
            <a:miter lim="800000"/>
            <a:headEnd/>
            <a:tailEnd/>
          </a:ln>
        </p:spPr>
        <p:txBody>
          <a:bodyPr wrap="square">
            <a:spAutoFit/>
          </a:bodyPr>
          <a:lstStyle/>
          <a:p>
            <a:pPr marL="285750" indent="-285750">
              <a:buFont typeface="Arial" panose="020B0604020202020204" pitchFamily="34" charset="0"/>
              <a:buChar char="•"/>
            </a:pPr>
            <a:endParaRPr lang="ru-RU" sz="2400" dirty="0">
              <a:solidFill>
                <a:srgbClr val="003F82"/>
              </a:solidFill>
              <a:latin typeface="+mn-lt"/>
            </a:endParaRPr>
          </a:p>
          <a:p>
            <a:pPr marL="285750" indent="-285750">
              <a:buFont typeface="Arial" panose="020B0604020202020204" pitchFamily="34" charset="0"/>
              <a:buChar char="•"/>
            </a:pPr>
            <a:endParaRPr lang="ru-RU" sz="2400" dirty="0">
              <a:solidFill>
                <a:srgbClr val="003F82"/>
              </a:solidFill>
              <a:latin typeface="+mn-lt"/>
            </a:endParaRPr>
          </a:p>
        </p:txBody>
      </p:sp>
      <p:pic>
        <p:nvPicPr>
          <p:cNvPr id="7" name="Рисунок 6"/>
          <p:cNvPicPr>
            <a:picLocks noChangeAspect="1"/>
          </p:cNvPicPr>
          <p:nvPr/>
        </p:nvPicPr>
        <p:blipFill>
          <a:blip r:embed="rId4"/>
          <a:stretch>
            <a:fillRect/>
          </a:stretch>
        </p:blipFill>
        <p:spPr>
          <a:xfrm>
            <a:off x="234705" y="1388198"/>
            <a:ext cx="4942776" cy="2471388"/>
          </a:xfrm>
          <a:prstGeom prst="rect">
            <a:avLst/>
          </a:prstGeom>
        </p:spPr>
      </p:pic>
      <p:pic>
        <p:nvPicPr>
          <p:cNvPr id="20" name="Рисунок 19"/>
          <p:cNvPicPr>
            <a:picLocks noChangeAspect="1"/>
          </p:cNvPicPr>
          <p:nvPr/>
        </p:nvPicPr>
        <p:blipFill>
          <a:blip r:embed="rId5"/>
          <a:stretch>
            <a:fillRect/>
          </a:stretch>
        </p:blipFill>
        <p:spPr>
          <a:xfrm>
            <a:off x="4217773" y="1864426"/>
            <a:ext cx="4809394" cy="4480907"/>
          </a:xfrm>
          <a:prstGeom prst="rect">
            <a:avLst/>
          </a:prstGeom>
        </p:spPr>
      </p:pic>
      <p:sp>
        <p:nvSpPr>
          <p:cNvPr id="14" name="TextBox 13"/>
          <p:cNvSpPr txBox="1"/>
          <p:nvPr/>
        </p:nvSpPr>
        <p:spPr>
          <a:xfrm>
            <a:off x="1322173" y="5165124"/>
            <a:ext cx="184731" cy="369332"/>
          </a:xfrm>
          <a:prstGeom prst="rect">
            <a:avLst/>
          </a:prstGeom>
          <a:noFill/>
        </p:spPr>
        <p:txBody>
          <a:bodyPr wrap="none" rtlCol="0">
            <a:spAutoFit/>
          </a:bodyPr>
          <a:lstStyle/>
          <a:p>
            <a:endParaRPr lang="ru-RU" dirty="0"/>
          </a:p>
        </p:txBody>
      </p:sp>
      <p:sp>
        <p:nvSpPr>
          <p:cNvPr id="23" name="Rectangle 12"/>
          <p:cNvSpPr>
            <a:spLocks noChangeArrowheads="1"/>
          </p:cNvSpPr>
          <p:nvPr/>
        </p:nvSpPr>
        <p:spPr bwMode="auto">
          <a:xfrm>
            <a:off x="28455" y="3947071"/>
            <a:ext cx="4427936" cy="1938992"/>
          </a:xfrm>
          <a:prstGeom prst="rect">
            <a:avLst/>
          </a:prstGeom>
          <a:noFill/>
          <a:ln w="9525">
            <a:noFill/>
            <a:miter lim="800000"/>
            <a:headEnd/>
            <a:tailEnd/>
          </a:ln>
        </p:spPr>
        <p:txBody>
          <a:bodyPr wrap="square">
            <a:spAutoFit/>
          </a:bodyPr>
          <a:lstStyle/>
          <a:p>
            <a:pPr marL="285750" indent="-285750">
              <a:buFont typeface="Arial" panose="020B0604020202020204" pitchFamily="34" charset="0"/>
              <a:buChar char="•"/>
            </a:pPr>
            <a:r>
              <a:rPr lang="ru-RU" sz="2000" dirty="0">
                <a:solidFill>
                  <a:srgbClr val="003F82"/>
                </a:solidFill>
                <a:latin typeface="+mn-lt"/>
              </a:rPr>
              <a:t>«</a:t>
            </a:r>
            <a:r>
              <a:rPr lang="en-US" sz="2000" dirty="0" err="1">
                <a:solidFill>
                  <a:srgbClr val="003F82"/>
                </a:solidFill>
                <a:latin typeface="+mn-lt"/>
              </a:rPr>
              <a:t>GrandViewSearch</a:t>
            </a:r>
            <a:r>
              <a:rPr lang="ru-RU" sz="2000" dirty="0">
                <a:solidFill>
                  <a:srgbClr val="003F82"/>
                </a:solidFill>
                <a:latin typeface="+mn-lt"/>
              </a:rPr>
              <a:t>»</a:t>
            </a:r>
            <a:r>
              <a:rPr lang="en-US" sz="2000" dirty="0">
                <a:solidFill>
                  <a:srgbClr val="003F82"/>
                </a:solidFill>
                <a:latin typeface="+mn-lt"/>
              </a:rPr>
              <a:t>: world average growth rate will be 14% yearly from 2020 to 2027</a:t>
            </a:r>
          </a:p>
          <a:p>
            <a:pPr marL="285750" indent="-285750">
              <a:buFont typeface="Arial" panose="020B0604020202020204" pitchFamily="34" charset="0"/>
              <a:buChar char="•"/>
            </a:pPr>
            <a:r>
              <a:rPr lang="en-US" sz="2000" dirty="0">
                <a:solidFill>
                  <a:srgbClr val="003F82"/>
                </a:solidFill>
              </a:rPr>
              <a:t>Non-commercial partnership</a:t>
            </a:r>
            <a:r>
              <a:rPr lang="ru-RU" sz="2000" dirty="0">
                <a:solidFill>
                  <a:srgbClr val="003F82"/>
                </a:solidFill>
              </a:rPr>
              <a:t> «</a:t>
            </a:r>
            <a:r>
              <a:rPr lang="en-US" sz="2000" dirty="0">
                <a:solidFill>
                  <a:srgbClr val="003F82"/>
                </a:solidFill>
              </a:rPr>
              <a:t>GLONASS</a:t>
            </a:r>
            <a:r>
              <a:rPr lang="ru-RU" sz="2000" dirty="0">
                <a:solidFill>
                  <a:srgbClr val="003F82"/>
                </a:solidFill>
              </a:rPr>
              <a:t>»: </a:t>
            </a:r>
            <a:r>
              <a:rPr lang="en-US" sz="2000" dirty="0">
                <a:solidFill>
                  <a:srgbClr val="003F82"/>
                </a:solidFill>
              </a:rPr>
              <a:t>Russian market is soaring by 24% per year</a:t>
            </a:r>
            <a:endParaRPr lang="ru-RU" sz="2000" dirty="0">
              <a:solidFill>
                <a:srgbClr val="003F82"/>
              </a:solidFill>
            </a:endParaRPr>
          </a:p>
        </p:txBody>
      </p:sp>
    </p:spTree>
    <p:extLst>
      <p:ext uri="{BB962C8B-B14F-4D97-AF65-F5344CB8AC3E}">
        <p14:creationId xmlns:p14="http://schemas.microsoft.com/office/powerpoint/2010/main" val="1258161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9" name="Title 1"/>
          <p:cNvSpPr txBox="1">
            <a:spLocks/>
          </p:cNvSpPr>
          <p:nvPr/>
        </p:nvSpPr>
        <p:spPr bwMode="auto">
          <a:xfrm>
            <a:off x="1428750" y="428625"/>
            <a:ext cx="7213600" cy="412750"/>
          </a:xfrm>
          <a:prstGeom prst="rect">
            <a:avLst/>
          </a:prstGeom>
          <a:noFill/>
          <a:ln w="9525">
            <a:noFill/>
            <a:miter lim="800000"/>
            <a:headEnd/>
            <a:tailEnd/>
          </a:ln>
        </p:spPr>
        <p:txBody>
          <a:bodyPr anchor="ctr"/>
          <a:lstStyle/>
          <a:p>
            <a:r>
              <a:rPr lang="en-US" sz="3000" b="1" dirty="0">
                <a:solidFill>
                  <a:schemeClr val="bg1"/>
                </a:solidFill>
                <a:latin typeface="+mj-lt"/>
              </a:rPr>
              <a:t>Existing solutions</a:t>
            </a:r>
          </a:p>
        </p:txBody>
      </p:sp>
      <p:sp>
        <p:nvSpPr>
          <p:cNvPr id="14343" name="Rectangle 9"/>
          <p:cNvSpPr>
            <a:spLocks noChangeArrowheads="1"/>
          </p:cNvSpPr>
          <p:nvPr/>
        </p:nvSpPr>
        <p:spPr bwMode="auto">
          <a:xfrm>
            <a:off x="7300913" y="2255838"/>
            <a:ext cx="674687" cy="369887"/>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4" name="Rectangle 10"/>
          <p:cNvSpPr>
            <a:spLocks noChangeArrowheads="1"/>
          </p:cNvSpPr>
          <p:nvPr/>
        </p:nvSpPr>
        <p:spPr bwMode="auto">
          <a:xfrm>
            <a:off x="7300913" y="3967163"/>
            <a:ext cx="674687" cy="368300"/>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5" name="Rectangle 11"/>
          <p:cNvSpPr>
            <a:spLocks noChangeArrowheads="1"/>
          </p:cNvSpPr>
          <p:nvPr/>
        </p:nvSpPr>
        <p:spPr bwMode="auto">
          <a:xfrm>
            <a:off x="7300913" y="5591175"/>
            <a:ext cx="674687" cy="369888"/>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6" name="Rectangle 12"/>
          <p:cNvSpPr>
            <a:spLocks noChangeArrowheads="1"/>
          </p:cNvSpPr>
          <p:nvPr/>
        </p:nvSpPr>
        <p:spPr bwMode="auto">
          <a:xfrm>
            <a:off x="208087" y="1587192"/>
            <a:ext cx="8578850" cy="830997"/>
          </a:xfrm>
          <a:prstGeom prst="rect">
            <a:avLst/>
          </a:prstGeom>
          <a:noFill/>
          <a:ln w="9525">
            <a:noFill/>
            <a:miter lim="800000"/>
            <a:headEnd/>
            <a:tailEnd/>
          </a:ln>
        </p:spPr>
        <p:txBody>
          <a:bodyPr wrap="square">
            <a:spAutoFit/>
          </a:bodyPr>
          <a:lstStyle/>
          <a:p>
            <a:br>
              <a:rPr lang="ru-RU" sz="2400" dirty="0">
                <a:latin typeface="+mn-lt"/>
              </a:rPr>
            </a:br>
            <a:endParaRPr lang="ru-RU" sz="2400" dirty="0">
              <a:solidFill>
                <a:srgbClr val="003F82"/>
              </a:solidFill>
              <a:latin typeface="+mn-lt"/>
            </a:endParaRPr>
          </a:p>
        </p:txBody>
      </p:sp>
      <p:sp>
        <p:nvSpPr>
          <p:cNvPr id="2" name="Номер слайда 1"/>
          <p:cNvSpPr>
            <a:spLocks noGrp="1"/>
          </p:cNvSpPr>
          <p:nvPr>
            <p:ph type="sldNum" sz="quarter" idx="12"/>
          </p:nvPr>
        </p:nvSpPr>
        <p:spPr/>
        <p:txBody>
          <a:bodyPr/>
          <a:lstStyle/>
          <a:p>
            <a:pPr>
              <a:defRPr/>
            </a:pPr>
            <a:fld id="{CB65F501-F5CC-4E12-934E-78BB5E4DA208}" type="slidenum">
              <a:rPr lang="en-US" sz="1600" smtClean="0"/>
              <a:pPr>
                <a:defRPr/>
              </a:pPr>
              <a:t>5</a:t>
            </a:fld>
            <a:endParaRPr lang="en-US" sz="1600" dirty="0"/>
          </a:p>
        </p:txBody>
      </p:sp>
      <p:sp>
        <p:nvSpPr>
          <p:cNvPr id="3" name="Footer Placeholder 2"/>
          <p:cNvSpPr>
            <a:spLocks noGrp="1"/>
          </p:cNvSpPr>
          <p:nvPr>
            <p:ph type="ftr" sz="quarter" idx="11"/>
          </p:nvPr>
        </p:nvSpPr>
        <p:spPr>
          <a:xfrm>
            <a:off x="28455" y="6345333"/>
            <a:ext cx="2895600" cy="365125"/>
          </a:xfrm>
        </p:spPr>
        <p:txBody>
          <a:bodyPr/>
          <a:lstStyle/>
          <a:p>
            <a:pPr>
              <a:defRPr/>
            </a:pPr>
            <a:r>
              <a:rPr lang="en-US" dirty="0">
                <a:solidFill>
                  <a:schemeClr val="bg1"/>
                </a:solidFill>
              </a:rPr>
              <a:t>Higher school of Economics</a:t>
            </a:r>
            <a:r>
              <a:rPr lang="ru-RU" dirty="0">
                <a:solidFill>
                  <a:schemeClr val="bg1"/>
                </a:solidFill>
              </a:rPr>
              <a:t>, </a:t>
            </a:r>
            <a:r>
              <a:rPr lang="en-US" dirty="0">
                <a:solidFill>
                  <a:schemeClr val="bg1"/>
                </a:solidFill>
              </a:rPr>
              <a:t>Moscow</a:t>
            </a:r>
            <a:r>
              <a:rPr lang="ru-RU" dirty="0">
                <a:solidFill>
                  <a:schemeClr val="bg1"/>
                </a:solidFill>
              </a:rPr>
              <a:t>, 202</a:t>
            </a:r>
            <a:r>
              <a:rPr lang="en-US" dirty="0">
                <a:solidFill>
                  <a:schemeClr val="bg1"/>
                </a:solidFill>
              </a:rPr>
              <a:t>1</a:t>
            </a:r>
          </a:p>
        </p:txBody>
      </p:sp>
      <p:pic>
        <p:nvPicPr>
          <p:cNvPr id="4" name="Рисунок 3"/>
          <p:cNvPicPr>
            <a:picLocks noChangeAspect="1"/>
          </p:cNvPicPr>
          <p:nvPr/>
        </p:nvPicPr>
        <p:blipFill>
          <a:blip r:embed="rId4"/>
          <a:stretch>
            <a:fillRect/>
          </a:stretch>
        </p:blipFill>
        <p:spPr>
          <a:xfrm>
            <a:off x="6838659" y="2271689"/>
            <a:ext cx="2101924" cy="2131219"/>
          </a:xfrm>
          <a:prstGeom prst="rect">
            <a:avLst/>
          </a:prstGeom>
        </p:spPr>
      </p:pic>
      <p:pic>
        <p:nvPicPr>
          <p:cNvPr id="5" name="Рисунок 4"/>
          <p:cNvPicPr>
            <a:picLocks noChangeAspect="1"/>
          </p:cNvPicPr>
          <p:nvPr/>
        </p:nvPicPr>
        <p:blipFill>
          <a:blip r:embed="rId5"/>
          <a:stretch>
            <a:fillRect/>
          </a:stretch>
        </p:blipFill>
        <p:spPr>
          <a:xfrm>
            <a:off x="6366726" y="1358984"/>
            <a:ext cx="2651010" cy="705169"/>
          </a:xfrm>
          <a:prstGeom prst="rect">
            <a:avLst/>
          </a:prstGeom>
        </p:spPr>
      </p:pic>
      <p:pic>
        <p:nvPicPr>
          <p:cNvPr id="6" name="Рисунок 5"/>
          <p:cNvPicPr>
            <a:picLocks noChangeAspect="1"/>
          </p:cNvPicPr>
          <p:nvPr/>
        </p:nvPicPr>
        <p:blipFill>
          <a:blip r:embed="rId6"/>
          <a:stretch>
            <a:fillRect/>
          </a:stretch>
        </p:blipFill>
        <p:spPr>
          <a:xfrm>
            <a:off x="6843661" y="4470354"/>
            <a:ext cx="1998742" cy="1979337"/>
          </a:xfrm>
          <a:prstGeom prst="rect">
            <a:avLst/>
          </a:prstGeom>
        </p:spPr>
      </p:pic>
      <p:pic>
        <p:nvPicPr>
          <p:cNvPr id="10" name="Рисунок 9"/>
          <p:cNvPicPr>
            <a:picLocks noChangeAspect="1"/>
          </p:cNvPicPr>
          <p:nvPr/>
        </p:nvPicPr>
        <p:blipFill>
          <a:blip r:embed="rId7"/>
          <a:stretch>
            <a:fillRect/>
          </a:stretch>
        </p:blipFill>
        <p:spPr>
          <a:xfrm>
            <a:off x="54441" y="1349209"/>
            <a:ext cx="5069203" cy="5069203"/>
          </a:xfrm>
          <a:prstGeom prst="rect">
            <a:avLst/>
          </a:prstGeom>
        </p:spPr>
      </p:pic>
      <p:pic>
        <p:nvPicPr>
          <p:cNvPr id="11" name="Рисунок 10"/>
          <p:cNvPicPr>
            <a:picLocks noChangeAspect="1"/>
          </p:cNvPicPr>
          <p:nvPr/>
        </p:nvPicPr>
        <p:blipFill>
          <a:blip r:embed="rId8"/>
          <a:stretch>
            <a:fillRect/>
          </a:stretch>
        </p:blipFill>
        <p:spPr>
          <a:xfrm>
            <a:off x="201440" y="1602422"/>
            <a:ext cx="6011640" cy="4508730"/>
          </a:xfrm>
          <a:prstGeom prst="rect">
            <a:avLst/>
          </a:prstGeom>
        </p:spPr>
      </p:pic>
    </p:spTree>
    <p:extLst>
      <p:ext uri="{BB962C8B-B14F-4D97-AF65-F5344CB8AC3E}">
        <p14:creationId xmlns:p14="http://schemas.microsoft.com/office/powerpoint/2010/main" val="1340025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9" name="Title 1"/>
          <p:cNvSpPr txBox="1">
            <a:spLocks/>
          </p:cNvSpPr>
          <p:nvPr/>
        </p:nvSpPr>
        <p:spPr bwMode="auto">
          <a:xfrm>
            <a:off x="1428750" y="428625"/>
            <a:ext cx="7213600" cy="412750"/>
          </a:xfrm>
          <a:prstGeom prst="rect">
            <a:avLst/>
          </a:prstGeom>
          <a:noFill/>
          <a:ln w="9525">
            <a:noFill/>
            <a:miter lim="800000"/>
            <a:headEnd/>
            <a:tailEnd/>
          </a:ln>
        </p:spPr>
        <p:txBody>
          <a:bodyPr anchor="ctr"/>
          <a:lstStyle/>
          <a:p>
            <a:r>
              <a:rPr lang="en-US" sz="3000" b="1" dirty="0">
                <a:solidFill>
                  <a:schemeClr val="bg1"/>
                </a:solidFill>
                <a:latin typeface="+mj-lt"/>
              </a:rPr>
              <a:t>Alternative solution: goals and tasks</a:t>
            </a:r>
          </a:p>
        </p:txBody>
      </p:sp>
      <p:sp>
        <p:nvSpPr>
          <p:cNvPr id="14343" name="Rectangle 9"/>
          <p:cNvSpPr>
            <a:spLocks noChangeArrowheads="1"/>
          </p:cNvSpPr>
          <p:nvPr/>
        </p:nvSpPr>
        <p:spPr bwMode="auto">
          <a:xfrm>
            <a:off x="7300913" y="2255838"/>
            <a:ext cx="674687" cy="369887"/>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4" name="Rectangle 10"/>
          <p:cNvSpPr>
            <a:spLocks noChangeArrowheads="1"/>
          </p:cNvSpPr>
          <p:nvPr/>
        </p:nvSpPr>
        <p:spPr bwMode="auto">
          <a:xfrm>
            <a:off x="7300913" y="3967163"/>
            <a:ext cx="674687" cy="368300"/>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6" name="Rectangle 12"/>
          <p:cNvSpPr>
            <a:spLocks noChangeArrowheads="1"/>
          </p:cNvSpPr>
          <p:nvPr/>
        </p:nvSpPr>
        <p:spPr bwMode="auto">
          <a:xfrm>
            <a:off x="209290" y="1361658"/>
            <a:ext cx="7766310" cy="4031873"/>
          </a:xfrm>
          <a:prstGeom prst="rect">
            <a:avLst/>
          </a:prstGeom>
          <a:noFill/>
          <a:ln w="9525">
            <a:noFill/>
            <a:miter lim="800000"/>
            <a:headEnd/>
            <a:tailEnd/>
          </a:ln>
        </p:spPr>
        <p:txBody>
          <a:bodyPr wrap="square">
            <a:spAutoFit/>
          </a:bodyPr>
          <a:lstStyle/>
          <a:p>
            <a:pPr>
              <a:lnSpc>
                <a:spcPct val="200000"/>
              </a:lnSpc>
            </a:pPr>
            <a:r>
              <a:rPr lang="en-US" sz="2000" b="1" dirty="0">
                <a:solidFill>
                  <a:srgbClr val="003F82"/>
                </a:solidFill>
                <a:latin typeface="+mn-lt"/>
              </a:rPr>
              <a:t>Goal</a:t>
            </a:r>
          </a:p>
          <a:p>
            <a:r>
              <a:rPr lang="en-US" sz="2000" dirty="0">
                <a:solidFill>
                  <a:srgbClr val="003F82"/>
                </a:solidFill>
                <a:latin typeface="+mn-lt"/>
              </a:rPr>
              <a:t>Implement competitive vehicle monitoring system based on Android devices and Bluetooth transmitter</a:t>
            </a:r>
            <a:endParaRPr lang="ru-RU" sz="2000" dirty="0">
              <a:solidFill>
                <a:srgbClr val="003F82"/>
              </a:solidFill>
              <a:latin typeface="+mn-lt"/>
            </a:endParaRPr>
          </a:p>
          <a:p>
            <a:endParaRPr lang="ru-RU" sz="2000" dirty="0">
              <a:solidFill>
                <a:srgbClr val="003F82"/>
              </a:solidFill>
              <a:latin typeface="+mn-lt"/>
            </a:endParaRPr>
          </a:p>
          <a:p>
            <a:endParaRPr lang="ru-RU" sz="1600" dirty="0">
              <a:solidFill>
                <a:srgbClr val="003F82"/>
              </a:solidFill>
              <a:latin typeface="+mn-lt"/>
            </a:endParaRPr>
          </a:p>
          <a:p>
            <a:r>
              <a:rPr lang="en-US" sz="2000" b="1" dirty="0">
                <a:solidFill>
                  <a:srgbClr val="003F82"/>
                </a:solidFill>
                <a:latin typeface="+mn-lt"/>
              </a:rPr>
              <a:t>Tasks</a:t>
            </a:r>
          </a:p>
          <a:p>
            <a:pPr marL="457200" indent="-457200">
              <a:buAutoNum type="arabicPeriod"/>
            </a:pPr>
            <a:r>
              <a:rPr lang="en-US" sz="2000" dirty="0">
                <a:solidFill>
                  <a:srgbClr val="003F82"/>
                </a:solidFill>
                <a:latin typeface="+mn-lt"/>
              </a:rPr>
              <a:t>Implement an Android application with the functionality of synchronizing geodata with a data processing service. </a:t>
            </a:r>
          </a:p>
          <a:p>
            <a:pPr marL="457200" indent="-457200">
              <a:buAutoNum type="arabicPeriod"/>
            </a:pPr>
            <a:r>
              <a:rPr lang="en-US" sz="2000" dirty="0">
                <a:solidFill>
                  <a:srgbClr val="003F82"/>
                </a:solidFill>
                <a:latin typeface="+mn-lt"/>
              </a:rPr>
              <a:t>Implement a data processing service that will receive and write data from an Android application to a database. </a:t>
            </a:r>
          </a:p>
          <a:p>
            <a:pPr marL="457200" indent="-457200">
              <a:buAutoNum type="arabicPeriod"/>
            </a:pPr>
            <a:r>
              <a:rPr lang="en-US" sz="2000" dirty="0">
                <a:solidFill>
                  <a:srgbClr val="003F82"/>
                </a:solidFill>
                <a:latin typeface="+mn-lt"/>
              </a:rPr>
              <a:t>Implement a Web application with the basic functionality of similar vehicle monitoring services</a:t>
            </a:r>
            <a:endParaRPr lang="ru-RU" sz="2000" dirty="0">
              <a:solidFill>
                <a:srgbClr val="003F82"/>
              </a:solidFill>
              <a:latin typeface="+mn-lt"/>
            </a:endParaRPr>
          </a:p>
        </p:txBody>
      </p:sp>
      <p:sp>
        <p:nvSpPr>
          <p:cNvPr id="2" name="Номер слайда 1"/>
          <p:cNvSpPr>
            <a:spLocks noGrp="1"/>
          </p:cNvSpPr>
          <p:nvPr>
            <p:ph type="sldNum" sz="quarter" idx="12"/>
          </p:nvPr>
        </p:nvSpPr>
        <p:spPr/>
        <p:txBody>
          <a:bodyPr/>
          <a:lstStyle/>
          <a:p>
            <a:pPr>
              <a:defRPr/>
            </a:pPr>
            <a:fld id="{CB65F501-F5CC-4E12-934E-78BB5E4DA208}" type="slidenum">
              <a:rPr lang="en-US" sz="1600" smtClean="0"/>
              <a:pPr>
                <a:defRPr/>
              </a:pPr>
              <a:t>6</a:t>
            </a:fld>
            <a:endParaRPr lang="en-US" sz="1600" dirty="0"/>
          </a:p>
        </p:txBody>
      </p:sp>
      <p:sp>
        <p:nvSpPr>
          <p:cNvPr id="10" name="Footer Placeholder 2"/>
          <p:cNvSpPr txBox="1">
            <a:spLocks/>
          </p:cNvSpPr>
          <p:nvPr/>
        </p:nvSpPr>
        <p:spPr>
          <a:xfrm>
            <a:off x="28455" y="6345333"/>
            <a:ext cx="2895600" cy="365125"/>
          </a:xfrm>
          <a:prstGeom prst="rect">
            <a:avLst/>
          </a:prstGeom>
        </p:spPr>
        <p:txBody>
          <a:bodyPr vert="horz" lIns="91440" tIns="45720" rIns="91440" bIns="45720" rtlCol="0" anchor="ctr"/>
          <a:lstStyle>
            <a:defPPr>
              <a:defRPr lang="en-US"/>
            </a:defPPr>
            <a:lvl1pPr algn="ctr" defTabSz="457200" rtl="0" fontAlgn="auto">
              <a:spcBef>
                <a:spcPts val="0"/>
              </a:spcBef>
              <a:spcAft>
                <a:spcPts val="0"/>
              </a:spcAft>
              <a:defRPr sz="1200" kern="1200">
                <a:solidFill>
                  <a:schemeClr val="tx1">
                    <a:tint val="75000"/>
                  </a:schemeClr>
                </a:solidFill>
                <a:latin typeface="+mn-lt"/>
                <a:ea typeface="+mn-ea"/>
                <a:cs typeface="+mn-cs"/>
              </a:defRPr>
            </a:lvl1pPr>
            <a:lvl2pPr marL="457200" algn="l" defTabSz="457200" rtl="0" fontAlgn="base">
              <a:spcBef>
                <a:spcPct val="0"/>
              </a:spcBef>
              <a:spcAft>
                <a:spcPct val="0"/>
              </a:spcAft>
              <a:defRPr kern="1200">
                <a:solidFill>
                  <a:schemeClr val="tx1"/>
                </a:solidFill>
                <a:latin typeface="Arial" charset="0"/>
                <a:ea typeface="ＭＳ Ｐゴシック"/>
                <a:cs typeface="ＭＳ Ｐゴシック"/>
              </a:defRPr>
            </a:lvl2pPr>
            <a:lvl3pPr marL="914400" algn="l" defTabSz="457200" rtl="0" fontAlgn="base">
              <a:spcBef>
                <a:spcPct val="0"/>
              </a:spcBef>
              <a:spcAft>
                <a:spcPct val="0"/>
              </a:spcAft>
              <a:defRPr kern="1200">
                <a:solidFill>
                  <a:schemeClr val="tx1"/>
                </a:solidFill>
                <a:latin typeface="Arial" charset="0"/>
                <a:ea typeface="ＭＳ Ｐゴシック"/>
                <a:cs typeface="ＭＳ Ｐゴシック"/>
              </a:defRPr>
            </a:lvl3pPr>
            <a:lvl4pPr marL="1371600" algn="l" defTabSz="457200" rtl="0" fontAlgn="base">
              <a:spcBef>
                <a:spcPct val="0"/>
              </a:spcBef>
              <a:spcAft>
                <a:spcPct val="0"/>
              </a:spcAft>
              <a:defRPr kern="1200">
                <a:solidFill>
                  <a:schemeClr val="tx1"/>
                </a:solidFill>
                <a:latin typeface="Arial" charset="0"/>
                <a:ea typeface="ＭＳ Ｐゴシック"/>
                <a:cs typeface="ＭＳ Ｐゴシック"/>
              </a:defRPr>
            </a:lvl4pPr>
            <a:lvl5pPr marL="1828800" algn="l" defTabSz="457200" rtl="0" fontAlgn="base">
              <a:spcBef>
                <a:spcPct val="0"/>
              </a:spcBef>
              <a:spcAft>
                <a:spcPct val="0"/>
              </a:spcAft>
              <a:defRPr kern="1200">
                <a:solidFill>
                  <a:schemeClr val="tx1"/>
                </a:solidFill>
                <a:latin typeface="Arial" charset="0"/>
                <a:ea typeface="ＭＳ Ｐゴシック"/>
                <a:cs typeface="ＭＳ Ｐゴシック"/>
              </a:defRPr>
            </a:lvl5pPr>
            <a:lvl6pPr marL="2286000" algn="l" defTabSz="914400" rtl="0" eaLnBrk="1" latinLnBrk="0" hangingPunct="1">
              <a:defRPr kern="1200">
                <a:solidFill>
                  <a:schemeClr val="tx1"/>
                </a:solidFill>
                <a:latin typeface="Arial" charset="0"/>
                <a:ea typeface="ＭＳ Ｐゴシック"/>
                <a:cs typeface="ＭＳ Ｐゴシック"/>
              </a:defRPr>
            </a:lvl6pPr>
            <a:lvl7pPr marL="2743200" algn="l" defTabSz="914400" rtl="0" eaLnBrk="1" latinLnBrk="0" hangingPunct="1">
              <a:defRPr kern="1200">
                <a:solidFill>
                  <a:schemeClr val="tx1"/>
                </a:solidFill>
                <a:latin typeface="Arial" charset="0"/>
                <a:ea typeface="ＭＳ Ｐゴシック"/>
                <a:cs typeface="ＭＳ Ｐゴシック"/>
              </a:defRPr>
            </a:lvl7pPr>
            <a:lvl8pPr marL="3200400" algn="l" defTabSz="914400" rtl="0" eaLnBrk="1" latinLnBrk="0" hangingPunct="1">
              <a:defRPr kern="1200">
                <a:solidFill>
                  <a:schemeClr val="tx1"/>
                </a:solidFill>
                <a:latin typeface="Arial" charset="0"/>
                <a:ea typeface="ＭＳ Ｐゴシック"/>
                <a:cs typeface="ＭＳ Ｐゴシック"/>
              </a:defRPr>
            </a:lvl8pPr>
            <a:lvl9pPr marL="3657600" algn="l" defTabSz="914400" rtl="0" eaLnBrk="1" latinLnBrk="0" hangingPunct="1">
              <a:defRPr kern="1200">
                <a:solidFill>
                  <a:schemeClr val="tx1"/>
                </a:solidFill>
                <a:latin typeface="Arial" charset="0"/>
                <a:ea typeface="ＭＳ Ｐゴシック"/>
                <a:cs typeface="ＭＳ Ｐゴシック"/>
              </a:defRPr>
            </a:lvl9pPr>
          </a:lstStyle>
          <a:p>
            <a:pPr>
              <a:defRPr/>
            </a:pPr>
            <a:r>
              <a:rPr lang="en-US" dirty="0">
                <a:solidFill>
                  <a:schemeClr val="bg1"/>
                </a:solidFill>
              </a:rPr>
              <a:t>Higher school of Economics</a:t>
            </a:r>
            <a:r>
              <a:rPr lang="ru-RU" dirty="0">
                <a:solidFill>
                  <a:schemeClr val="bg1"/>
                </a:solidFill>
              </a:rPr>
              <a:t>, </a:t>
            </a:r>
            <a:r>
              <a:rPr lang="en-US" dirty="0">
                <a:solidFill>
                  <a:schemeClr val="bg1"/>
                </a:solidFill>
              </a:rPr>
              <a:t>Moscow</a:t>
            </a:r>
            <a:r>
              <a:rPr lang="ru-RU" dirty="0">
                <a:solidFill>
                  <a:schemeClr val="bg1"/>
                </a:solidFill>
              </a:rPr>
              <a:t>, 202</a:t>
            </a:r>
            <a:r>
              <a:rPr lang="en-US" dirty="0">
                <a:solidFill>
                  <a:schemeClr val="bg1"/>
                </a:solidFill>
              </a:rPr>
              <a:t>1</a:t>
            </a:r>
          </a:p>
        </p:txBody>
      </p:sp>
      <p:grpSp>
        <p:nvGrpSpPr>
          <p:cNvPr id="5" name="Группа 4"/>
          <p:cNvGrpSpPr/>
          <p:nvPr/>
        </p:nvGrpSpPr>
        <p:grpSpPr>
          <a:xfrm>
            <a:off x="7532407" y="1258822"/>
            <a:ext cx="2014376" cy="2470954"/>
            <a:chOff x="7300913" y="2224490"/>
            <a:chExt cx="2014376" cy="2470954"/>
          </a:xfrm>
        </p:grpSpPr>
        <p:pic>
          <p:nvPicPr>
            <p:cNvPr id="4" name="Рисунок 3"/>
            <p:cNvPicPr>
              <a:picLocks noChangeAspect="1"/>
            </p:cNvPicPr>
            <p:nvPr/>
          </p:nvPicPr>
          <p:blipFill>
            <a:blip r:embed="rId4"/>
            <a:stretch>
              <a:fillRect/>
            </a:stretch>
          </p:blipFill>
          <p:spPr>
            <a:xfrm>
              <a:off x="7536656" y="3299269"/>
              <a:ext cx="1396175" cy="1396175"/>
            </a:xfrm>
            <a:prstGeom prst="rect">
              <a:avLst/>
            </a:prstGeom>
          </p:spPr>
        </p:pic>
        <p:pic>
          <p:nvPicPr>
            <p:cNvPr id="3" name="Рисунок 2"/>
            <p:cNvPicPr>
              <a:picLocks noChangeAspect="1"/>
            </p:cNvPicPr>
            <p:nvPr/>
          </p:nvPicPr>
          <p:blipFill>
            <a:blip r:embed="rId5"/>
            <a:stretch>
              <a:fillRect/>
            </a:stretch>
          </p:blipFill>
          <p:spPr>
            <a:xfrm>
              <a:off x="7300913" y="2224490"/>
              <a:ext cx="2014376" cy="1486302"/>
            </a:xfrm>
            <a:prstGeom prst="rect">
              <a:avLst/>
            </a:prstGeom>
          </p:spPr>
        </p:pic>
      </p:grpSp>
    </p:spTree>
    <p:extLst>
      <p:ext uri="{BB962C8B-B14F-4D97-AF65-F5344CB8AC3E}">
        <p14:creationId xmlns:p14="http://schemas.microsoft.com/office/powerpoint/2010/main" val="886382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9" name="Title 1"/>
          <p:cNvSpPr txBox="1">
            <a:spLocks/>
          </p:cNvSpPr>
          <p:nvPr/>
        </p:nvSpPr>
        <p:spPr bwMode="auto">
          <a:xfrm>
            <a:off x="1428750" y="428625"/>
            <a:ext cx="7213600" cy="412750"/>
          </a:xfrm>
          <a:prstGeom prst="rect">
            <a:avLst/>
          </a:prstGeom>
          <a:noFill/>
          <a:ln w="9525">
            <a:noFill/>
            <a:miter lim="800000"/>
            <a:headEnd/>
            <a:tailEnd/>
          </a:ln>
        </p:spPr>
        <p:txBody>
          <a:bodyPr anchor="ctr"/>
          <a:lstStyle/>
          <a:p>
            <a:r>
              <a:rPr lang="en-US" sz="3000" b="1" dirty="0">
                <a:solidFill>
                  <a:schemeClr val="bg1"/>
                </a:solidFill>
                <a:latin typeface="+mj-lt"/>
              </a:rPr>
              <a:t>Alternative solution: service architecture</a:t>
            </a:r>
          </a:p>
        </p:txBody>
      </p:sp>
      <p:sp>
        <p:nvSpPr>
          <p:cNvPr id="14345" name="Rectangle 11"/>
          <p:cNvSpPr>
            <a:spLocks noChangeArrowheads="1"/>
          </p:cNvSpPr>
          <p:nvPr/>
        </p:nvSpPr>
        <p:spPr bwMode="auto">
          <a:xfrm>
            <a:off x="7300913" y="5591175"/>
            <a:ext cx="674687" cy="369888"/>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2" name="Номер слайда 1"/>
          <p:cNvSpPr>
            <a:spLocks noGrp="1"/>
          </p:cNvSpPr>
          <p:nvPr>
            <p:ph type="sldNum" sz="quarter" idx="12"/>
          </p:nvPr>
        </p:nvSpPr>
        <p:spPr/>
        <p:txBody>
          <a:bodyPr/>
          <a:lstStyle/>
          <a:p>
            <a:pPr>
              <a:defRPr/>
            </a:pPr>
            <a:fld id="{CB65F501-F5CC-4E12-934E-78BB5E4DA208}" type="slidenum">
              <a:rPr lang="en-US" sz="1600" smtClean="0"/>
              <a:pPr>
                <a:defRPr/>
              </a:pPr>
              <a:t>7</a:t>
            </a:fld>
            <a:endParaRPr lang="en-US" sz="1600" dirty="0"/>
          </a:p>
        </p:txBody>
      </p:sp>
      <p:sp>
        <p:nvSpPr>
          <p:cNvPr id="10" name="Footer Placeholder 2"/>
          <p:cNvSpPr>
            <a:spLocks noGrp="1"/>
          </p:cNvSpPr>
          <p:nvPr>
            <p:ph type="ftr" sz="quarter" idx="11"/>
          </p:nvPr>
        </p:nvSpPr>
        <p:spPr>
          <a:xfrm>
            <a:off x="28455" y="6345333"/>
            <a:ext cx="2895600" cy="365125"/>
          </a:xfrm>
        </p:spPr>
        <p:txBody>
          <a:bodyPr/>
          <a:lstStyle/>
          <a:p>
            <a:pPr>
              <a:defRPr/>
            </a:pPr>
            <a:r>
              <a:rPr lang="en-US" dirty="0">
                <a:solidFill>
                  <a:schemeClr val="bg1"/>
                </a:solidFill>
              </a:rPr>
              <a:t>Higher school of Economics</a:t>
            </a:r>
            <a:r>
              <a:rPr lang="ru-RU" dirty="0">
                <a:solidFill>
                  <a:schemeClr val="bg1"/>
                </a:solidFill>
              </a:rPr>
              <a:t>, </a:t>
            </a:r>
            <a:r>
              <a:rPr lang="en-US" dirty="0">
                <a:solidFill>
                  <a:schemeClr val="bg1"/>
                </a:solidFill>
              </a:rPr>
              <a:t>Moscow</a:t>
            </a:r>
            <a:r>
              <a:rPr lang="ru-RU" dirty="0">
                <a:solidFill>
                  <a:schemeClr val="bg1"/>
                </a:solidFill>
              </a:rPr>
              <a:t>, 202</a:t>
            </a:r>
            <a:r>
              <a:rPr lang="en-US" dirty="0">
                <a:solidFill>
                  <a:schemeClr val="bg1"/>
                </a:solidFill>
              </a:rPr>
              <a:t>1</a:t>
            </a:r>
          </a:p>
        </p:txBody>
      </p:sp>
      <p:pic>
        <p:nvPicPr>
          <p:cNvPr id="4" name="Picture 3">
            <a:extLst>
              <a:ext uri="{FF2B5EF4-FFF2-40B4-BE49-F238E27FC236}">
                <a16:creationId xmlns:a16="http://schemas.microsoft.com/office/drawing/2014/main" id="{72ABB19D-B8DA-1744-8A31-6B7D4B6C2660}"/>
              </a:ext>
            </a:extLst>
          </p:cNvPr>
          <p:cNvPicPr>
            <a:picLocks noChangeAspect="1"/>
          </p:cNvPicPr>
          <p:nvPr/>
        </p:nvPicPr>
        <p:blipFill>
          <a:blip r:embed="rId4"/>
          <a:stretch>
            <a:fillRect/>
          </a:stretch>
        </p:blipFill>
        <p:spPr>
          <a:xfrm>
            <a:off x="903691" y="1376140"/>
            <a:ext cx="7336618" cy="4980210"/>
          </a:xfrm>
          <a:prstGeom prst="rect">
            <a:avLst/>
          </a:prstGeom>
        </p:spPr>
      </p:pic>
    </p:spTree>
    <p:extLst>
      <p:ext uri="{BB962C8B-B14F-4D97-AF65-F5344CB8AC3E}">
        <p14:creationId xmlns:p14="http://schemas.microsoft.com/office/powerpoint/2010/main" val="1449077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9" name="Title 1"/>
          <p:cNvSpPr txBox="1">
            <a:spLocks/>
          </p:cNvSpPr>
          <p:nvPr/>
        </p:nvSpPr>
        <p:spPr bwMode="auto">
          <a:xfrm>
            <a:off x="1428750" y="428625"/>
            <a:ext cx="7213600" cy="412750"/>
          </a:xfrm>
          <a:prstGeom prst="rect">
            <a:avLst/>
          </a:prstGeom>
          <a:noFill/>
          <a:ln w="9525">
            <a:noFill/>
            <a:miter lim="800000"/>
            <a:headEnd/>
            <a:tailEnd/>
          </a:ln>
        </p:spPr>
        <p:txBody>
          <a:bodyPr anchor="ctr"/>
          <a:lstStyle/>
          <a:p>
            <a:r>
              <a:rPr lang="en-US" sz="3000" b="1" dirty="0">
                <a:solidFill>
                  <a:schemeClr val="bg1"/>
                </a:solidFill>
                <a:latin typeface="+mj-lt"/>
              </a:rPr>
              <a:t>Alternative solution: functionality</a:t>
            </a:r>
          </a:p>
        </p:txBody>
      </p:sp>
      <p:sp>
        <p:nvSpPr>
          <p:cNvPr id="14345" name="Rectangle 11"/>
          <p:cNvSpPr>
            <a:spLocks noChangeArrowheads="1"/>
          </p:cNvSpPr>
          <p:nvPr/>
        </p:nvSpPr>
        <p:spPr bwMode="auto">
          <a:xfrm>
            <a:off x="7300913" y="5591175"/>
            <a:ext cx="674687" cy="369888"/>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2" name="Номер слайда 1"/>
          <p:cNvSpPr>
            <a:spLocks noGrp="1"/>
          </p:cNvSpPr>
          <p:nvPr>
            <p:ph type="sldNum" sz="quarter" idx="12"/>
          </p:nvPr>
        </p:nvSpPr>
        <p:spPr/>
        <p:txBody>
          <a:bodyPr/>
          <a:lstStyle/>
          <a:p>
            <a:pPr>
              <a:defRPr/>
            </a:pPr>
            <a:fld id="{CB65F501-F5CC-4E12-934E-78BB5E4DA208}" type="slidenum">
              <a:rPr lang="en-US" sz="1600" smtClean="0"/>
              <a:pPr>
                <a:defRPr/>
              </a:pPr>
              <a:t>8</a:t>
            </a:fld>
            <a:endParaRPr lang="en-US" sz="1600" dirty="0"/>
          </a:p>
        </p:txBody>
      </p:sp>
      <p:sp>
        <p:nvSpPr>
          <p:cNvPr id="10" name="Footer Placeholder 2"/>
          <p:cNvSpPr>
            <a:spLocks noGrp="1"/>
          </p:cNvSpPr>
          <p:nvPr>
            <p:ph type="ftr" sz="quarter" idx="11"/>
          </p:nvPr>
        </p:nvSpPr>
        <p:spPr>
          <a:xfrm>
            <a:off x="28455" y="6345333"/>
            <a:ext cx="2895600" cy="365125"/>
          </a:xfrm>
        </p:spPr>
        <p:txBody>
          <a:bodyPr/>
          <a:lstStyle/>
          <a:p>
            <a:pPr>
              <a:defRPr/>
            </a:pPr>
            <a:r>
              <a:rPr lang="en-US" dirty="0">
                <a:solidFill>
                  <a:schemeClr val="bg1"/>
                </a:solidFill>
              </a:rPr>
              <a:t>Higher school of Economics</a:t>
            </a:r>
            <a:r>
              <a:rPr lang="ru-RU" dirty="0">
                <a:solidFill>
                  <a:schemeClr val="bg1"/>
                </a:solidFill>
              </a:rPr>
              <a:t>, </a:t>
            </a:r>
            <a:r>
              <a:rPr lang="en-US" dirty="0">
                <a:solidFill>
                  <a:schemeClr val="bg1"/>
                </a:solidFill>
              </a:rPr>
              <a:t>Moscow</a:t>
            </a:r>
            <a:r>
              <a:rPr lang="ru-RU" dirty="0">
                <a:solidFill>
                  <a:schemeClr val="bg1"/>
                </a:solidFill>
              </a:rPr>
              <a:t>, 202</a:t>
            </a:r>
            <a:r>
              <a:rPr lang="en-US" dirty="0">
                <a:solidFill>
                  <a:schemeClr val="bg1"/>
                </a:solidFill>
              </a:rPr>
              <a:t>1</a:t>
            </a:r>
          </a:p>
        </p:txBody>
      </p:sp>
      <p:pic>
        <p:nvPicPr>
          <p:cNvPr id="4" name="Picture 3">
            <a:extLst>
              <a:ext uri="{FF2B5EF4-FFF2-40B4-BE49-F238E27FC236}">
                <a16:creationId xmlns:a16="http://schemas.microsoft.com/office/drawing/2014/main" id="{50E3635A-4275-6E4C-BD55-099B432B4179}"/>
              </a:ext>
            </a:extLst>
          </p:cNvPr>
          <p:cNvPicPr>
            <a:picLocks noChangeAspect="1"/>
          </p:cNvPicPr>
          <p:nvPr/>
        </p:nvPicPr>
        <p:blipFill>
          <a:blip r:embed="rId4"/>
          <a:stretch>
            <a:fillRect/>
          </a:stretch>
        </p:blipFill>
        <p:spPr>
          <a:xfrm>
            <a:off x="1342738" y="1283972"/>
            <a:ext cx="6458523" cy="5072378"/>
          </a:xfrm>
          <a:prstGeom prst="rect">
            <a:avLst/>
          </a:prstGeom>
        </p:spPr>
      </p:pic>
    </p:spTree>
    <p:extLst>
      <p:ext uri="{BB962C8B-B14F-4D97-AF65-F5344CB8AC3E}">
        <p14:creationId xmlns:p14="http://schemas.microsoft.com/office/powerpoint/2010/main" val="1361140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9" name="Title 1"/>
          <p:cNvSpPr txBox="1">
            <a:spLocks/>
          </p:cNvSpPr>
          <p:nvPr/>
        </p:nvSpPr>
        <p:spPr bwMode="auto">
          <a:xfrm>
            <a:off x="1337310" y="428625"/>
            <a:ext cx="7726680" cy="412750"/>
          </a:xfrm>
          <a:prstGeom prst="rect">
            <a:avLst/>
          </a:prstGeom>
          <a:noFill/>
          <a:ln w="9525">
            <a:noFill/>
            <a:miter lim="800000"/>
            <a:headEnd/>
            <a:tailEnd/>
          </a:ln>
        </p:spPr>
        <p:txBody>
          <a:bodyPr anchor="ctr"/>
          <a:lstStyle/>
          <a:p>
            <a:r>
              <a:rPr lang="en-US" sz="3000" b="1" dirty="0">
                <a:solidFill>
                  <a:schemeClr val="bg1"/>
                </a:solidFill>
                <a:latin typeface="+mj-lt"/>
              </a:rPr>
              <a:t>Development technologies and tools</a:t>
            </a:r>
          </a:p>
        </p:txBody>
      </p:sp>
      <p:sp>
        <p:nvSpPr>
          <p:cNvPr id="14343" name="Rectangle 9"/>
          <p:cNvSpPr>
            <a:spLocks noChangeArrowheads="1"/>
          </p:cNvSpPr>
          <p:nvPr/>
        </p:nvSpPr>
        <p:spPr bwMode="auto">
          <a:xfrm>
            <a:off x="7300913" y="2255838"/>
            <a:ext cx="674687" cy="369887"/>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4" name="Rectangle 10"/>
          <p:cNvSpPr>
            <a:spLocks noChangeArrowheads="1"/>
          </p:cNvSpPr>
          <p:nvPr/>
        </p:nvSpPr>
        <p:spPr bwMode="auto">
          <a:xfrm>
            <a:off x="7300913" y="3967163"/>
            <a:ext cx="674687" cy="368300"/>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5" name="Rectangle 11"/>
          <p:cNvSpPr>
            <a:spLocks noChangeArrowheads="1"/>
          </p:cNvSpPr>
          <p:nvPr/>
        </p:nvSpPr>
        <p:spPr bwMode="auto">
          <a:xfrm>
            <a:off x="7300913" y="5591175"/>
            <a:ext cx="674687" cy="369888"/>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2" name="Номер слайда 1"/>
          <p:cNvSpPr>
            <a:spLocks noGrp="1"/>
          </p:cNvSpPr>
          <p:nvPr>
            <p:ph type="sldNum" sz="quarter" idx="12"/>
          </p:nvPr>
        </p:nvSpPr>
        <p:spPr/>
        <p:txBody>
          <a:bodyPr/>
          <a:lstStyle/>
          <a:p>
            <a:pPr>
              <a:defRPr/>
            </a:pPr>
            <a:fld id="{CB65F501-F5CC-4E12-934E-78BB5E4DA208}" type="slidenum">
              <a:rPr lang="en-US" sz="1600" smtClean="0"/>
              <a:pPr>
                <a:defRPr/>
              </a:pPr>
              <a:t>9</a:t>
            </a:fld>
            <a:endParaRPr lang="en-US" sz="1600" dirty="0"/>
          </a:p>
        </p:txBody>
      </p:sp>
      <p:sp>
        <p:nvSpPr>
          <p:cNvPr id="10" name="Footer Placeholder 2"/>
          <p:cNvSpPr>
            <a:spLocks noGrp="1"/>
          </p:cNvSpPr>
          <p:nvPr>
            <p:ph type="ftr" sz="quarter" idx="11"/>
          </p:nvPr>
        </p:nvSpPr>
        <p:spPr>
          <a:xfrm>
            <a:off x="28455" y="6345333"/>
            <a:ext cx="2895600" cy="365125"/>
          </a:xfrm>
        </p:spPr>
        <p:txBody>
          <a:bodyPr/>
          <a:lstStyle/>
          <a:p>
            <a:pPr>
              <a:defRPr/>
            </a:pPr>
            <a:r>
              <a:rPr lang="en-US" dirty="0">
                <a:solidFill>
                  <a:schemeClr val="bg1"/>
                </a:solidFill>
              </a:rPr>
              <a:t>Higher school of Economics</a:t>
            </a:r>
            <a:r>
              <a:rPr lang="ru-RU" dirty="0">
                <a:solidFill>
                  <a:schemeClr val="bg1"/>
                </a:solidFill>
              </a:rPr>
              <a:t>, </a:t>
            </a:r>
            <a:r>
              <a:rPr lang="en-US" dirty="0">
                <a:solidFill>
                  <a:schemeClr val="bg1"/>
                </a:solidFill>
              </a:rPr>
              <a:t>Moscow</a:t>
            </a:r>
            <a:r>
              <a:rPr lang="ru-RU" dirty="0">
                <a:solidFill>
                  <a:schemeClr val="bg1"/>
                </a:solidFill>
              </a:rPr>
              <a:t>, 202</a:t>
            </a:r>
            <a:r>
              <a:rPr lang="en-US" dirty="0">
                <a:solidFill>
                  <a:schemeClr val="bg1"/>
                </a:solidFill>
              </a:rPr>
              <a:t>1</a:t>
            </a:r>
          </a:p>
        </p:txBody>
      </p:sp>
      <p:sp>
        <p:nvSpPr>
          <p:cNvPr id="23" name="Rectangle 9"/>
          <p:cNvSpPr>
            <a:spLocks noChangeArrowheads="1"/>
          </p:cNvSpPr>
          <p:nvPr/>
        </p:nvSpPr>
        <p:spPr bwMode="auto">
          <a:xfrm>
            <a:off x="7300913" y="2255838"/>
            <a:ext cx="674687" cy="369887"/>
          </a:xfrm>
          <a:prstGeom prst="rect">
            <a:avLst/>
          </a:prstGeom>
          <a:noFill/>
          <a:ln w="9525">
            <a:noFill/>
            <a:miter lim="800000"/>
          </a:ln>
        </p:spPr>
        <p:txBody>
          <a:bodyPr wrap="none">
            <a:spAutoFit/>
          </a:bodyPr>
          <a:lstStyle/>
          <a:p>
            <a:r>
              <a:rPr lang="ru-RU">
                <a:solidFill>
                  <a:srgbClr val="FFFFFF"/>
                </a:solidFill>
              </a:rPr>
              <a:t>фото</a:t>
            </a:r>
            <a:endParaRPr lang="en-US">
              <a:solidFill>
                <a:srgbClr val="FFFFFF"/>
              </a:solidFill>
            </a:endParaRPr>
          </a:p>
        </p:txBody>
      </p:sp>
      <p:pic>
        <p:nvPicPr>
          <p:cNvPr id="24" name="Рисунок 7" descr="Рисунок 7"/>
          <p:cNvPicPr>
            <a:picLocks noChangeAspect="1"/>
          </p:cNvPicPr>
          <p:nvPr/>
        </p:nvPicPr>
        <p:blipFill>
          <a:blip r:embed="rId4"/>
          <a:stretch>
            <a:fillRect/>
          </a:stretch>
        </p:blipFill>
        <p:spPr>
          <a:xfrm>
            <a:off x="1723458" y="1817508"/>
            <a:ext cx="1345441" cy="1345441"/>
          </a:xfrm>
          <a:prstGeom prst="rect">
            <a:avLst/>
          </a:prstGeom>
          <a:ln w="12700">
            <a:miter lim="400000"/>
          </a:ln>
        </p:spPr>
      </p:pic>
      <p:pic>
        <p:nvPicPr>
          <p:cNvPr id="25" name="logo-java.jpg" descr="logo-java.jpg"/>
          <p:cNvPicPr>
            <a:picLocks noChangeAspect="1"/>
          </p:cNvPicPr>
          <p:nvPr/>
        </p:nvPicPr>
        <p:blipFill>
          <a:blip r:embed="rId5"/>
          <a:stretch>
            <a:fillRect/>
          </a:stretch>
        </p:blipFill>
        <p:spPr>
          <a:xfrm>
            <a:off x="5534504" y="1642380"/>
            <a:ext cx="952842" cy="1631356"/>
          </a:xfrm>
          <a:prstGeom prst="rect">
            <a:avLst/>
          </a:prstGeom>
          <a:ln w="12700">
            <a:miter lim="400000"/>
          </a:ln>
        </p:spPr>
      </p:pic>
      <p:pic>
        <p:nvPicPr>
          <p:cNvPr id="26" name="main-qimg-357f02231aed5b6a7c815c576b09b29f.jpeg" descr="main-qimg-357f02231aed5b6a7c815c576b09b29f.jpeg"/>
          <p:cNvPicPr>
            <a:picLocks noChangeAspect="1"/>
          </p:cNvPicPr>
          <p:nvPr/>
        </p:nvPicPr>
        <p:blipFill>
          <a:blip r:embed="rId6"/>
          <a:stretch>
            <a:fillRect/>
          </a:stretch>
        </p:blipFill>
        <p:spPr>
          <a:xfrm>
            <a:off x="6547279" y="1443076"/>
            <a:ext cx="2362949" cy="1770878"/>
          </a:xfrm>
          <a:prstGeom prst="rect">
            <a:avLst/>
          </a:prstGeom>
          <a:ln w="12700">
            <a:miter lim="400000"/>
          </a:ln>
        </p:spPr>
      </p:pic>
      <p:pic>
        <p:nvPicPr>
          <p:cNvPr id="28" name="Рисунок 27"/>
          <p:cNvPicPr>
            <a:picLocks noChangeAspect="1"/>
          </p:cNvPicPr>
          <p:nvPr/>
        </p:nvPicPr>
        <p:blipFill>
          <a:blip r:embed="rId7"/>
          <a:stretch>
            <a:fillRect/>
          </a:stretch>
        </p:blipFill>
        <p:spPr>
          <a:xfrm>
            <a:off x="176001" y="1810560"/>
            <a:ext cx="1403394" cy="1403394"/>
          </a:xfrm>
          <a:prstGeom prst="rect">
            <a:avLst/>
          </a:prstGeom>
        </p:spPr>
      </p:pic>
      <p:sp>
        <p:nvSpPr>
          <p:cNvPr id="29" name="Прямоугольник 28"/>
          <p:cNvSpPr/>
          <p:nvPr/>
        </p:nvSpPr>
        <p:spPr>
          <a:xfrm>
            <a:off x="1180100" y="1304326"/>
            <a:ext cx="1627497" cy="400110"/>
          </a:xfrm>
          <a:prstGeom prst="rect">
            <a:avLst/>
          </a:prstGeom>
        </p:spPr>
        <p:txBody>
          <a:bodyPr wrap="none">
            <a:spAutoFit/>
          </a:bodyPr>
          <a:lstStyle/>
          <a:p>
            <a:r>
              <a:rPr lang="en-US" sz="2000" b="1" dirty="0">
                <a:solidFill>
                  <a:srgbClr val="003F82"/>
                </a:solidFill>
                <a:latin typeface="+mn-lt"/>
                <a:cs typeface="Arial" panose="020B0604020202020204" pitchFamily="34" charset="0"/>
              </a:rPr>
              <a:t>Web backend</a:t>
            </a:r>
            <a:endParaRPr lang="ru-RU" sz="2000" b="1" dirty="0">
              <a:latin typeface="+mn-lt"/>
            </a:endParaRPr>
          </a:p>
        </p:txBody>
      </p:sp>
      <p:sp>
        <p:nvSpPr>
          <p:cNvPr id="30" name="Прямоугольник 29"/>
          <p:cNvSpPr/>
          <p:nvPr/>
        </p:nvSpPr>
        <p:spPr>
          <a:xfrm>
            <a:off x="4150671" y="4649690"/>
            <a:ext cx="490840" cy="400110"/>
          </a:xfrm>
          <a:prstGeom prst="rect">
            <a:avLst/>
          </a:prstGeom>
        </p:spPr>
        <p:txBody>
          <a:bodyPr wrap="none">
            <a:spAutoFit/>
          </a:bodyPr>
          <a:lstStyle/>
          <a:p>
            <a:r>
              <a:rPr lang="en-US" sz="2000" b="1" dirty="0">
                <a:solidFill>
                  <a:srgbClr val="003F82"/>
                </a:solidFill>
                <a:latin typeface="+mn-lt"/>
                <a:cs typeface="Arial" panose="020B0604020202020204" pitchFamily="34" charset="0"/>
              </a:rPr>
              <a:t>DB</a:t>
            </a:r>
            <a:endParaRPr lang="ru-RU" sz="2000" dirty="0">
              <a:latin typeface="+mn-lt"/>
            </a:endParaRPr>
          </a:p>
        </p:txBody>
      </p:sp>
      <p:sp>
        <p:nvSpPr>
          <p:cNvPr id="31" name="Прямоугольник 30"/>
          <p:cNvSpPr/>
          <p:nvPr/>
        </p:nvSpPr>
        <p:spPr>
          <a:xfrm>
            <a:off x="6266751" y="1349783"/>
            <a:ext cx="2068323" cy="369332"/>
          </a:xfrm>
          <a:prstGeom prst="rect">
            <a:avLst/>
          </a:prstGeom>
        </p:spPr>
        <p:txBody>
          <a:bodyPr wrap="none">
            <a:spAutoFit/>
          </a:bodyPr>
          <a:lstStyle/>
          <a:p>
            <a:r>
              <a:rPr lang="en-US" b="1" dirty="0">
                <a:solidFill>
                  <a:srgbClr val="003F82"/>
                </a:solidFill>
                <a:latin typeface="+mn-lt"/>
                <a:cs typeface="Arial" panose="020B0604020202020204" pitchFamily="34" charset="0"/>
              </a:rPr>
              <a:t>Android application</a:t>
            </a:r>
            <a:endParaRPr lang="ru-RU" dirty="0">
              <a:latin typeface="+mn-lt"/>
            </a:endParaRPr>
          </a:p>
        </p:txBody>
      </p:sp>
      <p:pic>
        <p:nvPicPr>
          <p:cNvPr id="32" name="Рисунок 31"/>
          <p:cNvPicPr>
            <a:picLocks noChangeAspect="1"/>
          </p:cNvPicPr>
          <p:nvPr/>
        </p:nvPicPr>
        <p:blipFill>
          <a:blip r:embed="rId8"/>
          <a:stretch>
            <a:fillRect/>
          </a:stretch>
        </p:blipFill>
        <p:spPr>
          <a:xfrm>
            <a:off x="3692904" y="5049800"/>
            <a:ext cx="1415992" cy="1294216"/>
          </a:xfrm>
          <a:prstGeom prst="rect">
            <a:avLst/>
          </a:prstGeom>
        </p:spPr>
      </p:pic>
      <p:pic>
        <p:nvPicPr>
          <p:cNvPr id="33" name="Рисунок 32"/>
          <p:cNvPicPr>
            <a:picLocks noChangeAspect="1"/>
          </p:cNvPicPr>
          <p:nvPr/>
        </p:nvPicPr>
        <p:blipFill>
          <a:blip r:embed="rId9"/>
          <a:stretch>
            <a:fillRect/>
          </a:stretch>
        </p:blipFill>
        <p:spPr>
          <a:xfrm>
            <a:off x="1738158" y="3488204"/>
            <a:ext cx="1981513" cy="990757"/>
          </a:xfrm>
          <a:prstGeom prst="rect">
            <a:avLst/>
          </a:prstGeom>
        </p:spPr>
      </p:pic>
      <p:pic>
        <p:nvPicPr>
          <p:cNvPr id="34" name="Рисунок 33"/>
          <p:cNvPicPr>
            <a:picLocks noChangeAspect="1"/>
          </p:cNvPicPr>
          <p:nvPr/>
        </p:nvPicPr>
        <p:blipFill>
          <a:blip r:embed="rId10"/>
          <a:stretch>
            <a:fillRect/>
          </a:stretch>
        </p:blipFill>
        <p:spPr>
          <a:xfrm>
            <a:off x="5623667" y="3316774"/>
            <a:ext cx="901700" cy="901700"/>
          </a:xfrm>
          <a:prstGeom prst="rect">
            <a:avLst/>
          </a:prstGeom>
        </p:spPr>
      </p:pic>
      <p:pic>
        <p:nvPicPr>
          <p:cNvPr id="35" name="Рисунок 34"/>
          <p:cNvPicPr>
            <a:picLocks noChangeAspect="1"/>
          </p:cNvPicPr>
          <p:nvPr/>
        </p:nvPicPr>
        <p:blipFill>
          <a:blip r:embed="rId11"/>
          <a:stretch>
            <a:fillRect/>
          </a:stretch>
        </p:blipFill>
        <p:spPr>
          <a:xfrm>
            <a:off x="6695563" y="3108285"/>
            <a:ext cx="2102356" cy="1182575"/>
          </a:xfrm>
          <a:prstGeom prst="rect">
            <a:avLst/>
          </a:prstGeom>
        </p:spPr>
      </p:pic>
      <p:pic>
        <p:nvPicPr>
          <p:cNvPr id="38" name="Рисунок 37"/>
          <p:cNvPicPr>
            <a:picLocks noChangeAspect="1"/>
          </p:cNvPicPr>
          <p:nvPr/>
        </p:nvPicPr>
        <p:blipFill>
          <a:blip r:embed="rId12"/>
          <a:stretch>
            <a:fillRect/>
          </a:stretch>
        </p:blipFill>
        <p:spPr>
          <a:xfrm>
            <a:off x="5550785" y="5475058"/>
            <a:ext cx="856728" cy="773063"/>
          </a:xfrm>
          <a:prstGeom prst="rect">
            <a:avLst/>
          </a:prstGeom>
        </p:spPr>
      </p:pic>
      <p:sp>
        <p:nvSpPr>
          <p:cNvPr id="39" name="Прямоугольник 38"/>
          <p:cNvSpPr/>
          <p:nvPr/>
        </p:nvSpPr>
        <p:spPr>
          <a:xfrm>
            <a:off x="1257857" y="4615502"/>
            <a:ext cx="994503" cy="400110"/>
          </a:xfrm>
          <a:prstGeom prst="rect">
            <a:avLst/>
          </a:prstGeom>
        </p:spPr>
        <p:txBody>
          <a:bodyPr wrap="none">
            <a:spAutoFit/>
          </a:bodyPr>
          <a:lstStyle/>
          <a:p>
            <a:r>
              <a:rPr lang="en-US" sz="2000" b="1" dirty="0">
                <a:solidFill>
                  <a:srgbClr val="003F82"/>
                </a:solidFill>
                <a:latin typeface="+mn-lt"/>
                <a:cs typeface="Arial" panose="020B0604020202020204" pitchFamily="34" charset="0"/>
              </a:rPr>
              <a:t>Hosting</a:t>
            </a:r>
            <a:endParaRPr lang="ru-RU" sz="2000" dirty="0">
              <a:latin typeface="+mn-lt"/>
            </a:endParaRPr>
          </a:p>
        </p:txBody>
      </p:sp>
      <p:sp>
        <p:nvSpPr>
          <p:cNvPr id="40" name="Прямоугольник 39"/>
          <p:cNvSpPr/>
          <p:nvPr/>
        </p:nvSpPr>
        <p:spPr>
          <a:xfrm>
            <a:off x="4764351" y="4418340"/>
            <a:ext cx="2429597" cy="1015663"/>
          </a:xfrm>
          <a:prstGeom prst="rect">
            <a:avLst/>
          </a:prstGeom>
        </p:spPr>
        <p:txBody>
          <a:bodyPr wrap="square">
            <a:spAutoFit/>
          </a:bodyPr>
          <a:lstStyle/>
          <a:p>
            <a:pPr algn="ctr"/>
            <a:r>
              <a:rPr lang="en-US" sz="2000" b="1" dirty="0">
                <a:solidFill>
                  <a:srgbClr val="003F82"/>
                </a:solidFill>
                <a:latin typeface="+mn-lt"/>
                <a:cs typeface="Arial" panose="020B0604020202020204" pitchFamily="34" charset="0"/>
              </a:rPr>
              <a:t>Version control </a:t>
            </a:r>
          </a:p>
          <a:p>
            <a:pPr algn="ctr"/>
            <a:r>
              <a:rPr lang="en-US" sz="2000" b="1" dirty="0">
                <a:solidFill>
                  <a:srgbClr val="003F82"/>
                </a:solidFill>
                <a:latin typeface="+mn-lt"/>
                <a:cs typeface="Arial" panose="020B0604020202020204" pitchFamily="34" charset="0"/>
              </a:rPr>
              <a:t>&amp; issue tracking system</a:t>
            </a:r>
            <a:endParaRPr lang="ru-RU" sz="2000" dirty="0">
              <a:latin typeface="+mn-lt"/>
            </a:endParaRPr>
          </a:p>
        </p:txBody>
      </p:sp>
      <p:pic>
        <p:nvPicPr>
          <p:cNvPr id="41" name="Рисунок 40"/>
          <p:cNvPicPr>
            <a:picLocks noChangeAspect="1"/>
          </p:cNvPicPr>
          <p:nvPr/>
        </p:nvPicPr>
        <p:blipFill>
          <a:blip r:embed="rId13"/>
          <a:stretch>
            <a:fillRect/>
          </a:stretch>
        </p:blipFill>
        <p:spPr>
          <a:xfrm>
            <a:off x="13539" y="3165695"/>
            <a:ext cx="1649862" cy="1649862"/>
          </a:xfrm>
          <a:prstGeom prst="rect">
            <a:avLst/>
          </a:prstGeom>
        </p:spPr>
      </p:pic>
      <p:pic>
        <p:nvPicPr>
          <p:cNvPr id="4" name="Рисунок 3"/>
          <p:cNvPicPr>
            <a:picLocks noChangeAspect="1"/>
          </p:cNvPicPr>
          <p:nvPr/>
        </p:nvPicPr>
        <p:blipFill>
          <a:blip r:embed="rId14"/>
          <a:stretch>
            <a:fillRect/>
          </a:stretch>
        </p:blipFill>
        <p:spPr>
          <a:xfrm>
            <a:off x="92663" y="5033651"/>
            <a:ext cx="1087437" cy="1087437"/>
          </a:xfrm>
          <a:prstGeom prst="rect">
            <a:avLst/>
          </a:prstGeom>
        </p:spPr>
      </p:pic>
      <p:pic>
        <p:nvPicPr>
          <p:cNvPr id="5" name="Рисунок 4"/>
          <p:cNvPicPr>
            <a:picLocks noChangeAspect="1"/>
          </p:cNvPicPr>
          <p:nvPr/>
        </p:nvPicPr>
        <p:blipFill>
          <a:blip r:embed="rId15"/>
          <a:stretch>
            <a:fillRect/>
          </a:stretch>
        </p:blipFill>
        <p:spPr>
          <a:xfrm>
            <a:off x="1257857" y="5036726"/>
            <a:ext cx="1145789" cy="1145789"/>
          </a:xfrm>
          <a:prstGeom prst="rect">
            <a:avLst/>
          </a:prstGeom>
        </p:spPr>
      </p:pic>
      <p:sp>
        <p:nvSpPr>
          <p:cNvPr id="44" name="Прямоугольник 43"/>
          <p:cNvSpPr/>
          <p:nvPr/>
        </p:nvSpPr>
        <p:spPr>
          <a:xfrm>
            <a:off x="3567082" y="1304326"/>
            <a:ext cx="1667636" cy="400110"/>
          </a:xfrm>
          <a:prstGeom prst="rect">
            <a:avLst/>
          </a:prstGeom>
        </p:spPr>
        <p:txBody>
          <a:bodyPr wrap="none">
            <a:spAutoFit/>
          </a:bodyPr>
          <a:lstStyle/>
          <a:p>
            <a:r>
              <a:rPr lang="en-US" sz="2000" b="1" dirty="0">
                <a:solidFill>
                  <a:srgbClr val="003F82"/>
                </a:solidFill>
                <a:latin typeface="+mn-lt"/>
                <a:cs typeface="Arial" panose="020B0604020202020204" pitchFamily="34" charset="0"/>
              </a:rPr>
              <a:t>Web frontend</a:t>
            </a:r>
            <a:endParaRPr lang="ru-RU" sz="2000" dirty="0">
              <a:latin typeface="+mn-lt"/>
            </a:endParaRPr>
          </a:p>
        </p:txBody>
      </p:sp>
      <p:pic>
        <p:nvPicPr>
          <p:cNvPr id="7" name="Рисунок 6"/>
          <p:cNvPicPr>
            <a:picLocks noChangeAspect="1"/>
          </p:cNvPicPr>
          <p:nvPr/>
        </p:nvPicPr>
        <p:blipFill rotWithShape="1">
          <a:blip r:embed="rId16"/>
          <a:srcRect l="22244" t="22877" r="21826" b="23208"/>
          <a:stretch/>
        </p:blipFill>
        <p:spPr>
          <a:xfrm>
            <a:off x="3244376" y="1817508"/>
            <a:ext cx="939448" cy="905601"/>
          </a:xfrm>
          <a:prstGeom prst="rect">
            <a:avLst/>
          </a:prstGeom>
        </p:spPr>
      </p:pic>
      <p:pic>
        <p:nvPicPr>
          <p:cNvPr id="42" name="Рисунок 41"/>
          <p:cNvPicPr>
            <a:picLocks noChangeAspect="1"/>
          </p:cNvPicPr>
          <p:nvPr/>
        </p:nvPicPr>
        <p:blipFill>
          <a:blip r:embed="rId17"/>
          <a:stretch>
            <a:fillRect/>
          </a:stretch>
        </p:blipFill>
        <p:spPr>
          <a:xfrm>
            <a:off x="4069303" y="1708737"/>
            <a:ext cx="1266825" cy="1266825"/>
          </a:xfrm>
          <a:prstGeom prst="rect">
            <a:avLst/>
          </a:prstGeom>
        </p:spPr>
      </p:pic>
      <p:pic>
        <p:nvPicPr>
          <p:cNvPr id="45" name="Рисунок 44"/>
          <p:cNvPicPr>
            <a:picLocks noChangeAspect="1"/>
          </p:cNvPicPr>
          <p:nvPr/>
        </p:nvPicPr>
        <p:blipFill>
          <a:blip r:embed="rId18"/>
          <a:stretch>
            <a:fillRect/>
          </a:stretch>
        </p:blipFill>
        <p:spPr>
          <a:xfrm>
            <a:off x="4197020" y="3034354"/>
            <a:ext cx="1134663" cy="1021197"/>
          </a:xfrm>
          <a:prstGeom prst="rect">
            <a:avLst/>
          </a:prstGeom>
        </p:spPr>
      </p:pic>
      <p:pic>
        <p:nvPicPr>
          <p:cNvPr id="3" name="Рисунок 2"/>
          <p:cNvPicPr>
            <a:picLocks noChangeAspect="1"/>
          </p:cNvPicPr>
          <p:nvPr/>
        </p:nvPicPr>
        <p:blipFill>
          <a:blip r:embed="rId19"/>
          <a:stretch>
            <a:fillRect/>
          </a:stretch>
        </p:blipFill>
        <p:spPr>
          <a:xfrm>
            <a:off x="2449751" y="5074173"/>
            <a:ext cx="1265155" cy="1046915"/>
          </a:xfrm>
          <a:prstGeom prst="rect">
            <a:avLst/>
          </a:prstGeom>
        </p:spPr>
      </p:pic>
      <p:pic>
        <p:nvPicPr>
          <p:cNvPr id="1026" name="Picture 2">
            <a:extLst>
              <a:ext uri="{FF2B5EF4-FFF2-40B4-BE49-F238E27FC236}">
                <a16:creationId xmlns:a16="http://schemas.microsoft.com/office/drawing/2014/main" id="{D89CAF12-684F-3C46-961A-1707FC7DA27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940876" y="5358714"/>
            <a:ext cx="2069448" cy="1060591"/>
          </a:xfrm>
          <a:prstGeom prst="rect">
            <a:avLst/>
          </a:prstGeom>
          <a:noFill/>
          <a:extLst>
            <a:ext uri="{909E8E84-426E-40DD-AFC4-6F175D3DCCD1}">
              <a14:hiddenFill xmlns:a14="http://schemas.microsoft.com/office/drawing/2010/main">
                <a:solidFill>
                  <a:srgbClr val="FFFFFF"/>
                </a:solidFill>
              </a14:hiddenFill>
            </a:ext>
          </a:extLst>
        </p:spPr>
      </p:pic>
      <p:sp>
        <p:nvSpPr>
          <p:cNvPr id="37" name="Прямоугольник 29">
            <a:extLst>
              <a:ext uri="{FF2B5EF4-FFF2-40B4-BE49-F238E27FC236}">
                <a16:creationId xmlns:a16="http://schemas.microsoft.com/office/drawing/2014/main" id="{D778B795-7B39-EA45-BC01-F4F2B95E106F}"/>
              </a:ext>
            </a:extLst>
          </p:cNvPr>
          <p:cNvSpPr/>
          <p:nvPr/>
        </p:nvSpPr>
        <p:spPr>
          <a:xfrm>
            <a:off x="7105214" y="4418339"/>
            <a:ext cx="1834348" cy="1015663"/>
          </a:xfrm>
          <a:prstGeom prst="rect">
            <a:avLst/>
          </a:prstGeom>
        </p:spPr>
        <p:txBody>
          <a:bodyPr wrap="none">
            <a:spAutoFit/>
          </a:bodyPr>
          <a:lstStyle/>
          <a:p>
            <a:pPr algn="ctr"/>
            <a:r>
              <a:rPr lang="en-US" sz="2000" b="1" dirty="0">
                <a:solidFill>
                  <a:srgbClr val="003F82"/>
                </a:solidFill>
                <a:latin typeface="+mn-lt"/>
                <a:cs typeface="Arial" panose="020B0604020202020204" pitchFamily="34" charset="0"/>
              </a:rPr>
              <a:t>Authentication </a:t>
            </a:r>
            <a:br>
              <a:rPr lang="en-US" sz="2000" b="1" dirty="0">
                <a:solidFill>
                  <a:srgbClr val="003F82"/>
                </a:solidFill>
                <a:latin typeface="+mn-lt"/>
                <a:cs typeface="Arial" panose="020B0604020202020204" pitchFamily="34" charset="0"/>
              </a:rPr>
            </a:br>
            <a:r>
              <a:rPr lang="en-US" sz="2000" b="1" dirty="0">
                <a:solidFill>
                  <a:srgbClr val="003F82"/>
                </a:solidFill>
                <a:latin typeface="+mn-lt"/>
                <a:cs typeface="Arial" panose="020B0604020202020204" pitchFamily="34" charset="0"/>
              </a:rPr>
              <a:t>&amp; messaging</a:t>
            </a:r>
            <a:br>
              <a:rPr lang="en-US" sz="2000" b="1" dirty="0">
                <a:solidFill>
                  <a:srgbClr val="003F82"/>
                </a:solidFill>
                <a:latin typeface="+mn-lt"/>
                <a:cs typeface="Arial" panose="020B0604020202020204" pitchFamily="34" charset="0"/>
              </a:rPr>
            </a:br>
            <a:r>
              <a:rPr lang="en-US" sz="2000" b="1" dirty="0">
                <a:solidFill>
                  <a:srgbClr val="003F82"/>
                </a:solidFill>
                <a:latin typeface="+mn-lt"/>
                <a:cs typeface="Arial" panose="020B0604020202020204" pitchFamily="34" charset="0"/>
              </a:rPr>
              <a:t>services</a:t>
            </a:r>
            <a:endParaRPr lang="ru-RU" sz="2000" dirty="0">
              <a:latin typeface="+mn-lt"/>
            </a:endParaRPr>
          </a:p>
        </p:txBody>
      </p:sp>
    </p:spTree>
    <p:extLst>
      <p:ext uri="{BB962C8B-B14F-4D97-AF65-F5344CB8AC3E}">
        <p14:creationId xmlns:p14="http://schemas.microsoft.com/office/powerpoint/2010/main" val="16012602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5723</TotalTime>
  <Words>1650</Words>
  <Application>Microsoft Macintosh PowerPoint</Application>
  <PresentationFormat>On-screen Show (4:3)</PresentationFormat>
  <Paragraphs>161</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Myriad Pro</vt:lpstr>
      <vt:lpstr>Times New Roman</vt:lpstr>
      <vt:lpstr>Office Theme</vt:lpstr>
      <vt:lpstr>Vehicle Monitoring System Based on Mobile Devices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vkremlev</dc:creator>
  <cp:lastModifiedBy>Microsoft Office User</cp:lastModifiedBy>
  <cp:revision>217</cp:revision>
  <dcterms:created xsi:type="dcterms:W3CDTF">2010-09-30T06:45:29Z</dcterms:created>
  <dcterms:modified xsi:type="dcterms:W3CDTF">2021-03-25T07:48:21Z</dcterms:modified>
</cp:coreProperties>
</file>